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37"/>
  </p:notesMasterIdLst>
  <p:sldIdLst>
    <p:sldId id="256" r:id="rId2"/>
    <p:sldId id="269" r:id="rId3"/>
    <p:sldId id="284" r:id="rId4"/>
    <p:sldId id="308" r:id="rId5"/>
    <p:sldId id="285" r:id="rId6"/>
    <p:sldId id="258" r:id="rId7"/>
    <p:sldId id="286" r:id="rId8"/>
    <p:sldId id="275" r:id="rId9"/>
    <p:sldId id="261" r:id="rId10"/>
    <p:sldId id="271" r:id="rId11"/>
    <p:sldId id="309" r:id="rId12"/>
    <p:sldId id="310" r:id="rId13"/>
    <p:sldId id="311" r:id="rId14"/>
    <p:sldId id="312" r:id="rId15"/>
    <p:sldId id="313" r:id="rId16"/>
    <p:sldId id="314" r:id="rId17"/>
    <p:sldId id="318" r:id="rId18"/>
    <p:sldId id="316" r:id="rId19"/>
    <p:sldId id="317" r:id="rId20"/>
    <p:sldId id="272" r:id="rId21"/>
    <p:sldId id="319" r:id="rId22"/>
    <p:sldId id="274" r:id="rId23"/>
    <p:sldId id="288" r:id="rId24"/>
    <p:sldId id="289" r:id="rId25"/>
    <p:sldId id="290" r:id="rId26"/>
    <p:sldId id="291" r:id="rId27"/>
    <p:sldId id="292" r:id="rId28"/>
    <p:sldId id="293" r:id="rId29"/>
    <p:sldId id="277" r:id="rId30"/>
    <p:sldId id="279" r:id="rId31"/>
    <p:sldId id="280" r:id="rId32"/>
    <p:sldId id="296" r:id="rId33"/>
    <p:sldId id="320" r:id="rId34"/>
    <p:sldId id="264" r:id="rId35"/>
    <p:sldId id="306"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p:cViewPr>
        <p:scale>
          <a:sx n="75" d="100"/>
          <a:sy n="75" d="100"/>
        </p:scale>
        <p:origin x="-124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1C2CD6-C2A0-4057-A2D2-E02741570BE2}" type="datetimeFigureOut">
              <a:rPr lang="en-US" smtClean="0"/>
              <a:t>11-Sep-22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A4A5E-6A2F-4249-87D7-49089A0171A6}" type="slidenum">
              <a:rPr lang="en-US" smtClean="0"/>
              <a:t>‹#›</a:t>
            </a:fld>
            <a:endParaRPr lang="en-US"/>
          </a:p>
        </p:txBody>
      </p:sp>
    </p:spTree>
    <p:extLst>
      <p:ext uri="{BB962C8B-B14F-4D97-AF65-F5344CB8AC3E}">
        <p14:creationId xmlns:p14="http://schemas.microsoft.com/office/powerpoint/2010/main" val="265925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2</a:t>
            </a:fld>
            <a:endParaRPr lang="en-US"/>
          </a:p>
        </p:txBody>
      </p:sp>
    </p:spTree>
    <p:extLst>
      <p:ext uri="{BB962C8B-B14F-4D97-AF65-F5344CB8AC3E}">
        <p14:creationId xmlns:p14="http://schemas.microsoft.com/office/powerpoint/2010/main" val="91526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11</a:t>
            </a:fld>
            <a:endParaRPr lang="en-US"/>
          </a:p>
        </p:txBody>
      </p:sp>
    </p:spTree>
    <p:extLst>
      <p:ext uri="{BB962C8B-B14F-4D97-AF65-F5344CB8AC3E}">
        <p14:creationId xmlns:p14="http://schemas.microsoft.com/office/powerpoint/2010/main" val="217297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7A4A5E-6A2F-4249-87D7-49089A0171A6}" type="slidenum">
              <a:rPr lang="en-US" smtClean="0"/>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222808F-1D19-4C1F-B911-DB645644A85A}" type="datetimeFigureOut">
              <a:rPr lang="en-US" smtClean="0"/>
              <a:t>11-Sep-22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CE0EA9-89D2-4525-BA34-6E99D479411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22808F-1D19-4C1F-B911-DB645644A85A}" type="datetimeFigureOut">
              <a:rPr lang="en-US" smtClean="0"/>
              <a:t>11-Sep-22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22808F-1D19-4C1F-B911-DB645644A85A}" type="datetimeFigureOut">
              <a:rPr lang="en-US" smtClean="0"/>
              <a:t>11-Sep-22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22808F-1D19-4C1F-B911-DB645644A85A}" type="datetimeFigureOut">
              <a:rPr lang="en-US" smtClean="0"/>
              <a:t>11-Sep-22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222808F-1D19-4C1F-B911-DB645644A85A}" type="datetimeFigureOut">
              <a:rPr lang="en-US" smtClean="0"/>
              <a:t>11-Sep-22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E0EA9-89D2-4525-BA34-6E99D479411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222808F-1D19-4C1F-B911-DB645644A85A}" type="datetimeFigureOut">
              <a:rPr lang="en-US" smtClean="0"/>
              <a:t>11-Sep-22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222808F-1D19-4C1F-B911-DB645644A85A}" type="datetimeFigureOut">
              <a:rPr lang="en-US" smtClean="0"/>
              <a:t>11-Sep-22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222808F-1D19-4C1F-B911-DB645644A85A}" type="datetimeFigureOut">
              <a:rPr lang="en-US" smtClean="0"/>
              <a:t>11-Sep-22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2808F-1D19-4C1F-B911-DB645644A85A}" type="datetimeFigureOut">
              <a:rPr lang="en-US" smtClean="0"/>
              <a:t>11-Sep-22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222808F-1D19-4C1F-B911-DB645644A85A}" type="datetimeFigureOut">
              <a:rPr lang="en-US" smtClean="0"/>
              <a:t>11-Sep-22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E0EA9-89D2-4525-BA34-6E99D479411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222808F-1D19-4C1F-B911-DB645644A85A}" type="datetimeFigureOut">
              <a:rPr lang="en-US" smtClean="0"/>
              <a:t>11-Sep-22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CCE0EA9-89D2-4525-BA34-6E99D479411B}"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222808F-1D19-4C1F-B911-DB645644A85A}" type="datetimeFigureOut">
              <a:rPr lang="en-US" smtClean="0"/>
              <a:t>11-Sep-22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CE0EA9-89D2-4525-BA34-6E99D479411B}"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914400"/>
            <a:ext cx="6172200" cy="1371600"/>
          </a:xfrm>
        </p:spPr>
        <p:txBody>
          <a:bodyPr>
            <a:normAutofit fontScale="90000"/>
          </a:bodyPr>
          <a:lstStyle/>
          <a:p>
            <a:r>
              <a:rPr lang="en-IN" dirty="0" smtClean="0"/>
              <a:t/>
            </a:r>
            <a:br>
              <a:rPr lang="en-IN" dirty="0" smtClean="0"/>
            </a:br>
            <a:endParaRPr lang="en-US" dirty="0"/>
          </a:p>
        </p:txBody>
      </p:sp>
      <p:sp>
        <p:nvSpPr>
          <p:cNvPr id="3" name="Subtitle 2"/>
          <p:cNvSpPr>
            <a:spLocks noGrp="1"/>
          </p:cNvSpPr>
          <p:nvPr>
            <p:ph type="subTitle" idx="1"/>
          </p:nvPr>
        </p:nvSpPr>
        <p:spPr>
          <a:xfrm>
            <a:off x="4495800" y="4724400"/>
            <a:ext cx="3962400" cy="1676400"/>
          </a:xfrm>
        </p:spPr>
        <p:txBody>
          <a:bodyPr/>
          <a:lstStyle/>
          <a:p>
            <a:r>
              <a:rPr lang="en-US" dirty="0">
                <a:solidFill>
                  <a:schemeClr val="tx1"/>
                </a:solidFill>
              </a:rPr>
              <a:t>By </a:t>
            </a:r>
          </a:p>
          <a:p>
            <a:r>
              <a:rPr lang="en-US" dirty="0" smtClean="0">
                <a:solidFill>
                  <a:schemeClr val="tx1"/>
                </a:solidFill>
              </a:rPr>
              <a:t>VANISREE P G</a:t>
            </a:r>
            <a:endParaRPr lang="en-US" dirty="0">
              <a:solidFill>
                <a:schemeClr val="tx1"/>
              </a:solidFill>
            </a:endParaRPr>
          </a:p>
        </p:txBody>
      </p:sp>
      <p:sp>
        <p:nvSpPr>
          <p:cNvPr id="4" name="Rectangle 3"/>
          <p:cNvSpPr/>
          <p:nvPr/>
        </p:nvSpPr>
        <p:spPr>
          <a:xfrm>
            <a:off x="1219200" y="3105835"/>
            <a:ext cx="7315200" cy="1200329"/>
          </a:xfrm>
          <a:prstGeom prst="rect">
            <a:avLst/>
          </a:prstGeom>
        </p:spPr>
        <p:txBody>
          <a:bodyPr wrap="square">
            <a:spAutoFit/>
          </a:bodyPr>
          <a:lstStyle/>
          <a:p>
            <a:r>
              <a:rPr lang="fr-FR" altLang="en-US" sz="3600" b="1" dirty="0" err="1">
                <a:latin typeface="Times New Roman" pitchFamily="18" charset="0"/>
                <a:ea typeface="Bahnschrift SemiLight" panose="020B0502040204020203" pitchFamily="34" charset="0"/>
                <a:cs typeface="Times New Roman" pitchFamily="18" charset="0"/>
              </a:rPr>
              <a:t>Malignant</a:t>
            </a:r>
            <a:r>
              <a:rPr lang="fr-FR" altLang="en-US" sz="3600" b="1" dirty="0">
                <a:latin typeface="Times New Roman" pitchFamily="18" charset="0"/>
                <a:ea typeface="Bahnschrift SemiLight" panose="020B0502040204020203" pitchFamily="34" charset="0"/>
                <a:cs typeface="Times New Roman" pitchFamily="18" charset="0"/>
              </a:rPr>
              <a:t> Commentes Classifier - </a:t>
            </a:r>
            <a:r>
              <a:rPr lang="fr-FR" altLang="en-US" sz="3600" b="1" dirty="0" err="1" smtClean="0">
                <a:latin typeface="Times New Roman" pitchFamily="18" charset="0"/>
                <a:ea typeface="Bahnschrift SemiLight" panose="020B0502040204020203" pitchFamily="34" charset="0"/>
                <a:cs typeface="Times New Roman" pitchFamily="18" charset="0"/>
              </a:rPr>
              <a:t>using</a:t>
            </a:r>
            <a:r>
              <a:rPr lang="fr-FR" altLang="en-US" sz="3600" b="1" dirty="0" smtClean="0">
                <a:latin typeface="Times New Roman" pitchFamily="18" charset="0"/>
                <a:ea typeface="Bahnschrift SemiLight" panose="020B0502040204020203" pitchFamily="34" charset="0"/>
                <a:cs typeface="Times New Roman" pitchFamily="18" charset="0"/>
              </a:rPr>
              <a:t> </a:t>
            </a:r>
            <a:r>
              <a:rPr lang="fr-FR" altLang="en-US" sz="3600" b="1" dirty="0">
                <a:latin typeface="Times New Roman" pitchFamily="18" charset="0"/>
                <a:ea typeface="Bahnschrift SemiLight" panose="020B0502040204020203" pitchFamily="34" charset="0"/>
                <a:cs typeface="Times New Roman" pitchFamily="18" charset="0"/>
              </a:rPr>
              <a:t>NLP</a:t>
            </a:r>
            <a:endParaRPr lang="en-US" sz="3600"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4FEA93-303D-44A0-B46C-1A22E9BDAB82}"/>
              </a:ext>
            </a:extLst>
          </p:cNvPr>
          <p:cNvSpPr>
            <a:spLocks noGrp="1"/>
          </p:cNvSpPr>
          <p:nvPr>
            <p:ph type="title"/>
          </p:nvPr>
        </p:nvSpPr>
        <p:spPr>
          <a:xfrm>
            <a:off x="457200" y="274638"/>
            <a:ext cx="7467600" cy="1554162"/>
          </a:xfrm>
        </p:spPr>
        <p:txBody>
          <a:bodyPr>
            <a:noAutofit/>
          </a:bodyPr>
          <a:lstStyle/>
          <a:p>
            <a:r>
              <a:rPr lang="en-IN" sz="3200" b="1" dirty="0" smtClean="0">
                <a:effectLst/>
                <a:latin typeface="Times New Roman" pitchFamily="18" charset="0"/>
                <a:ea typeface="Calibri" panose="020F0502020204030204" pitchFamily="34" charset="0"/>
                <a:cs typeface="Times New Roman" pitchFamily="18" charset="0"/>
              </a:rPr>
              <a:t/>
            </a:r>
            <a:br>
              <a:rPr lang="en-IN" sz="3200" b="1" dirty="0" smtClean="0">
                <a:effectLst/>
                <a:latin typeface="Times New Roman" pitchFamily="18" charset="0"/>
                <a:ea typeface="Calibri" panose="020F0502020204030204" pitchFamily="34" charset="0"/>
                <a:cs typeface="Times New Roman" pitchFamily="18" charset="0"/>
              </a:rPr>
            </a:br>
            <a:r>
              <a:rPr lang="en-IN" sz="3200" b="1" dirty="0" smtClean="0">
                <a:effectLst/>
                <a:latin typeface="Times New Roman" pitchFamily="18" charset="0"/>
                <a:ea typeface="Calibri" panose="020F0502020204030204" pitchFamily="34" charset="0"/>
                <a:cs typeface="Times New Roman" pitchFamily="18" charset="0"/>
              </a:rPr>
              <a:t/>
            </a:r>
            <a:br>
              <a:rPr lang="en-IN" sz="3200" b="1" dirty="0" smtClean="0">
                <a:effectLst/>
                <a:latin typeface="Times New Roman" pitchFamily="18" charset="0"/>
                <a:ea typeface="Calibri" panose="020F0502020204030204" pitchFamily="34" charset="0"/>
                <a:cs typeface="Times New Roman" pitchFamily="18" charset="0"/>
              </a:rPr>
            </a:br>
            <a:r>
              <a:rPr lang="en-IN" sz="3200" b="1" dirty="0">
                <a:latin typeface="Times New Roman" pitchFamily="18" charset="0"/>
                <a:ea typeface="Calibri" panose="020F0502020204030204" pitchFamily="34" charset="0"/>
                <a:cs typeface="Times New Roman" pitchFamily="18" charset="0"/>
              </a:rPr>
              <a:t/>
            </a:r>
            <a:br>
              <a:rPr lang="en-IN" sz="3200" b="1" dirty="0">
                <a:latin typeface="Times New Roman" pitchFamily="18" charset="0"/>
                <a:ea typeface="Calibri" panose="020F0502020204030204" pitchFamily="34" charset="0"/>
                <a:cs typeface="Times New Roman" pitchFamily="18" charset="0"/>
              </a:rPr>
            </a:br>
            <a:r>
              <a:rPr lang="en-IN" sz="3200" b="1" dirty="0" smtClean="0">
                <a:latin typeface="Times New Roman" pitchFamily="18" charset="0"/>
                <a:ea typeface="Calibri" panose="020F0502020204030204" pitchFamily="34" charset="0"/>
                <a:cs typeface="Times New Roman" pitchFamily="18" charset="0"/>
              </a:rPr>
              <a:t/>
            </a:r>
            <a:br>
              <a:rPr lang="en-IN" sz="3200" b="1" dirty="0" smtClean="0">
                <a:latin typeface="Times New Roman" pitchFamily="18" charset="0"/>
                <a:ea typeface="Calibri" panose="020F0502020204030204" pitchFamily="34" charset="0"/>
                <a:cs typeface="Times New Roman" pitchFamily="18" charset="0"/>
              </a:rPr>
            </a:br>
            <a:r>
              <a:rPr lang="en-IN" sz="3200" b="1" dirty="0">
                <a:latin typeface="Times New Roman" pitchFamily="18" charset="0"/>
                <a:ea typeface="Calibri" panose="020F0502020204030204" pitchFamily="34" charset="0"/>
                <a:cs typeface="Times New Roman" pitchFamily="18" charset="0"/>
              </a:rPr>
              <a:t/>
            </a:r>
            <a:br>
              <a:rPr lang="en-IN" sz="3200" b="1" dirty="0">
                <a:latin typeface="Times New Roman" pitchFamily="18" charset="0"/>
                <a:ea typeface="Calibri" panose="020F0502020204030204" pitchFamily="34" charset="0"/>
                <a:cs typeface="Times New Roman" pitchFamily="18" charset="0"/>
              </a:rPr>
            </a:br>
            <a:r>
              <a:rPr lang="en-IN" sz="3200" b="1" dirty="0" smtClean="0">
                <a:latin typeface="Times New Roman" pitchFamily="18" charset="0"/>
                <a:ea typeface="Calibri" panose="020F0502020204030204" pitchFamily="34" charset="0"/>
                <a:cs typeface="Times New Roman" pitchFamily="18" charset="0"/>
              </a:rPr>
              <a:t/>
            </a:r>
            <a:br>
              <a:rPr lang="en-IN" sz="3200" b="1" dirty="0" smtClean="0">
                <a:latin typeface="Times New Roman" pitchFamily="18" charset="0"/>
                <a:ea typeface="Calibri" panose="020F0502020204030204" pitchFamily="34" charset="0"/>
                <a:cs typeface="Times New Roman" pitchFamily="18" charset="0"/>
              </a:rPr>
            </a:br>
            <a:r>
              <a:rPr lang="en-IN" sz="3200" b="1" dirty="0">
                <a:latin typeface="Times New Roman" pitchFamily="18" charset="0"/>
                <a:ea typeface="Calibri" panose="020F0502020204030204" pitchFamily="34" charset="0"/>
                <a:cs typeface="Times New Roman" pitchFamily="18" charset="0"/>
              </a:rPr>
              <a:t/>
            </a:r>
            <a:br>
              <a:rPr lang="en-IN" sz="3200" b="1" dirty="0">
                <a:latin typeface="Times New Roman" pitchFamily="18" charset="0"/>
                <a:ea typeface="Calibri" panose="020F0502020204030204" pitchFamily="34" charset="0"/>
                <a:cs typeface="Times New Roman" pitchFamily="18" charset="0"/>
              </a:rPr>
            </a:br>
            <a:r>
              <a:rPr lang="en-IN" sz="3200" b="1" dirty="0" smtClean="0">
                <a:latin typeface="Times New Roman" pitchFamily="18" charset="0"/>
                <a:ea typeface="Calibri" panose="020F0502020204030204" pitchFamily="34" charset="0"/>
                <a:cs typeface="Times New Roman" pitchFamily="18" charset="0"/>
              </a:rPr>
              <a:t/>
            </a:r>
            <a:br>
              <a:rPr lang="en-IN" sz="3200" b="1" dirty="0" smtClean="0">
                <a:latin typeface="Times New Roman" pitchFamily="18" charset="0"/>
                <a:ea typeface="Calibri" panose="020F0502020204030204" pitchFamily="34" charset="0"/>
                <a:cs typeface="Times New Roman" pitchFamily="18" charset="0"/>
              </a:rPr>
            </a:br>
            <a:r>
              <a:rPr lang="en-IN" sz="3200" b="1" dirty="0">
                <a:latin typeface="Times New Roman" pitchFamily="18" charset="0"/>
                <a:ea typeface="Calibri" panose="020F0502020204030204" pitchFamily="34" charset="0"/>
                <a:cs typeface="Times New Roman" pitchFamily="18" charset="0"/>
              </a:rPr>
              <a:t/>
            </a:r>
            <a:br>
              <a:rPr lang="en-IN" sz="3200" b="1" dirty="0">
                <a:latin typeface="Times New Roman" pitchFamily="18" charset="0"/>
                <a:ea typeface="Calibri" panose="020F0502020204030204" pitchFamily="34" charset="0"/>
                <a:cs typeface="Times New Roman" pitchFamily="18" charset="0"/>
              </a:rPr>
            </a:br>
            <a:r>
              <a:rPr lang="en-IN" sz="3200" b="1" dirty="0" smtClean="0">
                <a:latin typeface="Times New Roman" pitchFamily="18" charset="0"/>
                <a:ea typeface="Calibri" panose="020F0502020204030204" pitchFamily="34" charset="0"/>
                <a:cs typeface="Times New Roman" pitchFamily="18" charset="0"/>
              </a:rPr>
              <a:t/>
            </a:r>
            <a:br>
              <a:rPr lang="en-IN" sz="3200" b="1" dirty="0" smtClean="0">
                <a:latin typeface="Times New Roman" pitchFamily="18" charset="0"/>
                <a:ea typeface="Calibri" panose="020F0502020204030204" pitchFamily="34" charset="0"/>
                <a:cs typeface="Times New Roman" pitchFamily="18" charset="0"/>
              </a:rPr>
            </a:br>
            <a:r>
              <a:rPr lang="en-IN" sz="3200" b="1" dirty="0">
                <a:latin typeface="Times New Roman" pitchFamily="18" charset="0"/>
                <a:ea typeface="Calibri" panose="020F0502020204030204" pitchFamily="34" charset="0"/>
                <a:cs typeface="Times New Roman" pitchFamily="18" charset="0"/>
              </a:rPr>
              <a:t/>
            </a:r>
            <a:br>
              <a:rPr lang="en-IN" sz="3200" b="1" dirty="0">
                <a:latin typeface="Times New Roman" pitchFamily="18" charset="0"/>
                <a:ea typeface="Calibri" panose="020F0502020204030204" pitchFamily="34" charset="0"/>
                <a:cs typeface="Times New Roman" pitchFamily="18" charset="0"/>
              </a:rPr>
            </a:br>
            <a:r>
              <a:rPr lang="en-IN" sz="3200" b="1" dirty="0" smtClean="0">
                <a:latin typeface="Times New Roman" pitchFamily="18" charset="0"/>
                <a:ea typeface="Calibri" panose="020F0502020204030204" pitchFamily="34" charset="0"/>
                <a:cs typeface="Times New Roman" pitchFamily="18" charset="0"/>
              </a:rPr>
              <a:t/>
            </a:r>
            <a:br>
              <a:rPr lang="en-IN" sz="3200" b="1" dirty="0" smtClean="0">
                <a:latin typeface="Times New Roman" pitchFamily="18" charset="0"/>
                <a:ea typeface="Calibri" panose="020F0502020204030204" pitchFamily="34" charset="0"/>
                <a:cs typeface="Times New Roman" pitchFamily="18" charset="0"/>
              </a:rPr>
            </a:br>
            <a:r>
              <a:rPr lang="en-IN" sz="3200" b="1" dirty="0" smtClean="0">
                <a:effectLst/>
                <a:latin typeface="Times New Roman" pitchFamily="18" charset="0"/>
                <a:ea typeface="Calibri" panose="020F0502020204030204" pitchFamily="34" charset="0"/>
                <a:cs typeface="Times New Roman" pitchFamily="18" charset="0"/>
              </a:rPr>
              <a:t>Testing of Identified Approaches (Algorithms)</a:t>
            </a:r>
            <a:br>
              <a:rPr lang="en-IN" sz="3200" b="1" dirty="0" smtClean="0">
                <a:effectLst/>
                <a:latin typeface="Times New Roman" pitchFamily="18" charset="0"/>
                <a:ea typeface="Calibri" panose="020F0502020204030204" pitchFamily="34" charset="0"/>
                <a:cs typeface="Times New Roman" pitchFamily="18" charset="0"/>
              </a:rPr>
            </a:br>
            <a:endParaRPr lang="en-IN" sz="32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47689BD3-4862-4FDC-8F09-AD0498D1B775}"/>
              </a:ext>
            </a:extLst>
          </p:cNvPr>
          <p:cNvSpPr>
            <a:spLocks noGrp="1"/>
          </p:cNvSpPr>
          <p:nvPr>
            <p:ph idx="1"/>
          </p:nvPr>
        </p:nvSpPr>
        <p:spPr>
          <a:xfrm>
            <a:off x="457200" y="1905000"/>
            <a:ext cx="7467600" cy="4568952"/>
          </a:xfrm>
        </p:spPr>
        <p:txBody>
          <a:bodyPr>
            <a:normAutofit/>
          </a:bodyPr>
          <a:lstStyle/>
          <a:p>
            <a:pPr marL="114300" indent="0">
              <a:lnSpc>
                <a:spcPct val="107000"/>
              </a:lnSpc>
              <a:buNone/>
            </a:pPr>
            <a:r>
              <a:rPr lang="en-IN" sz="3200" dirty="0">
                <a:effectLst/>
                <a:latin typeface="Times New Roman" pitchFamily="18" charset="0"/>
                <a:ea typeface="Calibri" panose="020F0502020204030204" pitchFamily="34" charset="0"/>
                <a:cs typeface="Times New Roman" pitchFamily="18" charset="0"/>
              </a:rPr>
              <a:t>Listing down all the algorithms used for the training and testing. </a:t>
            </a:r>
            <a:endParaRPr lang="en-IN" sz="3200" dirty="0" smtClean="0">
              <a:effectLst/>
              <a:latin typeface="Times New Roman" pitchFamily="18" charset="0"/>
              <a:ea typeface="Calibri" panose="020F0502020204030204" pitchFamily="34" charset="0"/>
              <a:cs typeface="Times New Roman" pitchFamily="18" charset="0"/>
            </a:endParaRPr>
          </a:p>
          <a:p>
            <a:pPr lvl="0">
              <a:lnSpc>
                <a:spcPct val="107000"/>
              </a:lnSpc>
              <a:buFont typeface="Symbol" panose="05050102010706020507" pitchFamily="18" charset="2"/>
              <a:buChar char=""/>
            </a:pPr>
            <a:r>
              <a:rPr lang="en-IN" sz="3200" dirty="0" smtClean="0">
                <a:effectLst/>
                <a:latin typeface="Times New Roman" pitchFamily="18" charset="0"/>
                <a:ea typeface="Calibri" panose="020F0502020204030204" pitchFamily="34" charset="0"/>
                <a:cs typeface="Times New Roman" pitchFamily="18" charset="0"/>
              </a:rPr>
              <a:t>LR=</a:t>
            </a:r>
            <a:r>
              <a:rPr lang="en-IN" sz="3200" dirty="0" err="1" smtClean="0">
                <a:effectLst/>
                <a:latin typeface="Times New Roman" pitchFamily="18" charset="0"/>
                <a:ea typeface="Calibri" panose="020F0502020204030204" pitchFamily="34" charset="0"/>
                <a:cs typeface="Times New Roman" pitchFamily="18" charset="0"/>
              </a:rPr>
              <a:t>LinearRegression</a:t>
            </a:r>
            <a:r>
              <a:rPr lang="en-IN" sz="3200" dirty="0" smtClean="0">
                <a:effectLst/>
                <a:latin typeface="Times New Roman" pitchFamily="18" charset="0"/>
                <a:ea typeface="Calibri" panose="020F0502020204030204" pitchFamily="34" charset="0"/>
                <a:cs typeface="Times New Roman" pitchFamily="18" charset="0"/>
              </a:rPr>
              <a:t>()</a:t>
            </a:r>
          </a:p>
          <a:p>
            <a:pPr lvl="0">
              <a:lnSpc>
                <a:spcPct val="107000"/>
              </a:lnSpc>
              <a:buFont typeface="Symbol" panose="05050102010706020507" pitchFamily="18" charset="2"/>
              <a:buChar char=""/>
            </a:pPr>
            <a:r>
              <a:rPr lang="en-IN" sz="3200" dirty="0" smtClean="0">
                <a:effectLst/>
                <a:latin typeface="Times New Roman" pitchFamily="18" charset="0"/>
                <a:ea typeface="Calibri" panose="020F0502020204030204" pitchFamily="34" charset="0"/>
                <a:cs typeface="Times New Roman" pitchFamily="18" charset="0"/>
              </a:rPr>
              <a:t>DT=</a:t>
            </a:r>
            <a:r>
              <a:rPr lang="en-IN" sz="3200" dirty="0" err="1" smtClean="0">
                <a:effectLst/>
                <a:latin typeface="Times New Roman" pitchFamily="18" charset="0"/>
                <a:ea typeface="Calibri" panose="020F0502020204030204" pitchFamily="34" charset="0"/>
                <a:cs typeface="Times New Roman" pitchFamily="18" charset="0"/>
              </a:rPr>
              <a:t>DecisionTreeRegressor</a:t>
            </a:r>
            <a:r>
              <a:rPr lang="en-IN" sz="3200" dirty="0" smtClean="0">
                <a:effectLst/>
                <a:latin typeface="Times New Roman" pitchFamily="18" charset="0"/>
                <a:ea typeface="Calibri" panose="020F0502020204030204" pitchFamily="34" charset="0"/>
                <a:cs typeface="Times New Roman" pitchFamily="18" charset="0"/>
              </a:rPr>
              <a:t>()</a:t>
            </a:r>
          </a:p>
          <a:p>
            <a:pPr lvl="0">
              <a:lnSpc>
                <a:spcPct val="107000"/>
              </a:lnSpc>
              <a:spcAft>
                <a:spcPts val="800"/>
              </a:spcAft>
              <a:buFont typeface="Symbol" panose="05050102010706020507" pitchFamily="18" charset="2"/>
              <a:buChar char=""/>
            </a:pPr>
            <a:r>
              <a:rPr lang="en-IN" sz="3200" dirty="0" smtClean="0">
                <a:latin typeface="Times New Roman" pitchFamily="18" charset="0"/>
                <a:ea typeface="Calibri" panose="020F0502020204030204" pitchFamily="34" charset="0"/>
                <a:cs typeface="Times New Roman" pitchFamily="18" charset="0"/>
              </a:rPr>
              <a:t>R=Ridge()</a:t>
            </a:r>
            <a:endParaRPr lang="en-IN" sz="3200" dirty="0" smtClean="0">
              <a:effectLst/>
              <a:latin typeface="Times New Roman" pitchFamily="18" charset="0"/>
              <a:ea typeface="Calibri" panose="020F0502020204030204" pitchFamily="34" charset="0"/>
              <a:cs typeface="Times New Roman" pitchFamily="18" charset="0"/>
            </a:endParaRPr>
          </a:p>
          <a:p>
            <a:pPr marL="114300" indent="0">
              <a:lnSpc>
                <a:spcPct val="107000"/>
              </a:lnSpc>
              <a:buNone/>
            </a:pP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8729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 Cloud for getting word sense</a:t>
            </a:r>
          </a:p>
        </p:txBody>
      </p:sp>
      <p:sp>
        <p:nvSpPr>
          <p:cNvPr id="3" name="Content Placeholder 2"/>
          <p:cNvSpPr>
            <a:spLocks noGrp="1"/>
          </p:cNvSpPr>
          <p:nvPr>
            <p:ph idx="1"/>
          </p:nvPr>
        </p:nvSpPr>
        <p:spPr/>
        <p:txBody>
          <a:bodyPr/>
          <a:lstStyle/>
          <a:p>
            <a:pPr lvl="0"/>
            <a:r>
              <a:rPr lang="en-IN" sz="2400" dirty="0"/>
              <a:t>A word cloud is a simple yet powerful visual representation object for text processing, which shows the most frequent word with bigger and bolder letters, and with different </a:t>
            </a:r>
            <a:r>
              <a:rPr lang="en-IN" sz="2400" dirty="0" err="1"/>
              <a:t>colors</a:t>
            </a:r>
            <a:r>
              <a:rPr lang="en-IN" sz="2400" dirty="0"/>
              <a:t>. The smaller the </a:t>
            </a:r>
            <a:r>
              <a:rPr lang="en-IN" sz="2400" dirty="0" err="1"/>
              <a:t>the</a:t>
            </a:r>
            <a:r>
              <a:rPr lang="en-IN" sz="2400" dirty="0"/>
              <a:t> size of the word the lesser it’s important</a:t>
            </a:r>
            <a:endParaRPr lang="en-US" sz="2400" dirty="0"/>
          </a:p>
          <a:p>
            <a:pPr lvl="0"/>
            <a:r>
              <a:rPr lang="en-IN" sz="2400" dirty="0"/>
              <a:t>Significant textual data points can be highlighted using a word cloud</a:t>
            </a:r>
            <a:r>
              <a:rPr lang="en-IN" sz="2400" dirty="0" smtClean="0"/>
              <a:t>.</a:t>
            </a:r>
          </a:p>
          <a:p>
            <a:pPr lvl="0"/>
            <a:r>
              <a:rPr lang="en-IN" sz="2400" dirty="0">
                <a:ea typeface="Bahnschrift SemiLight" panose="020B0502040204020203" pitchFamily="34" charset="0"/>
                <a:cs typeface="Mangal" panose="02040503050203030202" pitchFamily="18" charset="0"/>
              </a:rPr>
              <a:t>The enlarged texts are the greatest number of words used there and small texts are the smaller number of words used</a:t>
            </a:r>
            <a:endParaRPr lang="en-US" sz="2400" dirty="0"/>
          </a:p>
          <a:p>
            <a:endParaRPr lang="en-US" dirty="0"/>
          </a:p>
        </p:txBody>
      </p:sp>
    </p:spTree>
    <p:extLst>
      <p:ext uri="{BB962C8B-B14F-4D97-AF65-F5344CB8AC3E}">
        <p14:creationId xmlns:p14="http://schemas.microsoft.com/office/powerpoint/2010/main" val="809167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Word Cloud for WORDS TAGGED AS MALIGNANT</a:t>
            </a:r>
            <a:endParaRPr lang="en-US" sz="3600" dirty="0"/>
          </a:p>
        </p:txBody>
      </p:sp>
      <p:pic>
        <p:nvPicPr>
          <p:cNvPr id="5" name="Content Placeholder 4"/>
          <p:cNvPicPr>
            <a:picLocks noGrp="1"/>
          </p:cNvPicPr>
          <p:nvPr>
            <p:ph idx="1"/>
          </p:nvPr>
        </p:nvPicPr>
        <p:blipFill rotWithShape="1">
          <a:blip r:embed="rId2"/>
          <a:srcRect l="19048" t="32326" r="29932" b="6262"/>
          <a:stretch/>
        </p:blipFill>
        <p:spPr bwMode="auto">
          <a:xfrm>
            <a:off x="1328936" y="1935163"/>
            <a:ext cx="7053064"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8193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62000"/>
            <a:ext cx="8229600" cy="1143000"/>
          </a:xfrm>
        </p:spPr>
        <p:txBody>
          <a:bodyPr>
            <a:normAutofit/>
          </a:bodyPr>
          <a:lstStyle/>
          <a:p>
            <a:r>
              <a:rPr lang="en-US" sz="3600" b="1" dirty="0" smtClean="0"/>
              <a:t>Word Cloud for WORDS TAGGED AS HIGHLY MALIGNANT</a:t>
            </a:r>
            <a:endParaRPr lang="en-US" sz="3600" dirty="0"/>
          </a:p>
        </p:txBody>
      </p:sp>
      <p:sp>
        <p:nvSpPr>
          <p:cNvPr id="5" name="Rectangle 4"/>
          <p:cNvSpPr/>
          <p:nvPr/>
        </p:nvSpPr>
        <p:spPr>
          <a:xfrm>
            <a:off x="2346871" y="3244334"/>
            <a:ext cx="4450257" cy="369332"/>
          </a:xfrm>
          <a:prstGeom prst="rect">
            <a:avLst/>
          </a:prstGeom>
        </p:spPr>
        <p:txBody>
          <a:bodyPr wrap="none">
            <a:spAutoFit/>
          </a:bodyPr>
          <a:lstStyle/>
          <a:p>
            <a:r>
              <a:rPr lang="en-US" dirty="0"/>
              <a:t>Getting sense of loud words in Rating 5 </a:t>
            </a:r>
          </a:p>
        </p:txBody>
      </p:sp>
      <p:pic>
        <p:nvPicPr>
          <p:cNvPr id="6" name="Content Placeholder 5"/>
          <p:cNvPicPr>
            <a:picLocks noGrp="1"/>
          </p:cNvPicPr>
          <p:nvPr>
            <p:ph idx="1"/>
          </p:nvPr>
        </p:nvPicPr>
        <p:blipFill rotWithShape="1">
          <a:blip r:embed="rId2"/>
          <a:srcRect l="18707" t="30211" r="29932" b="7470"/>
          <a:stretch/>
        </p:blipFill>
        <p:spPr bwMode="auto">
          <a:xfrm>
            <a:off x="1354776" y="1935163"/>
            <a:ext cx="7255824"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3102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Word Cloud for WORDS TAGGED AS RUDE</a:t>
            </a:r>
            <a:endParaRPr lang="en-US" dirty="0"/>
          </a:p>
        </p:txBody>
      </p:sp>
      <p:pic>
        <p:nvPicPr>
          <p:cNvPr id="5" name="Content Placeholder 4"/>
          <p:cNvPicPr>
            <a:picLocks noGrp="1"/>
          </p:cNvPicPr>
          <p:nvPr>
            <p:ph idx="1"/>
          </p:nvPr>
        </p:nvPicPr>
        <p:blipFill rotWithShape="1">
          <a:blip r:embed="rId2"/>
          <a:srcRect l="17857" t="29607" r="30782" b="6864"/>
          <a:stretch/>
        </p:blipFill>
        <p:spPr bwMode="auto">
          <a:xfrm>
            <a:off x="609600" y="1935163"/>
            <a:ext cx="8001000"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2829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b="1" dirty="0"/>
              <a:t>Word Cloud for WORDS TAGGED AS THREAT</a:t>
            </a:r>
            <a:endParaRPr lang="en-US" dirty="0"/>
          </a:p>
        </p:txBody>
      </p:sp>
      <p:pic>
        <p:nvPicPr>
          <p:cNvPr id="6" name="Content Placeholder 5"/>
          <p:cNvPicPr>
            <a:picLocks noGrp="1"/>
          </p:cNvPicPr>
          <p:nvPr>
            <p:ph idx="1"/>
          </p:nvPr>
        </p:nvPicPr>
        <p:blipFill rotWithShape="1">
          <a:blip r:embed="rId2"/>
          <a:srcRect l="20068" t="30817" r="30102" b="7773"/>
          <a:stretch/>
        </p:blipFill>
        <p:spPr bwMode="auto">
          <a:xfrm>
            <a:off x="1404474" y="1935163"/>
            <a:ext cx="6335051"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1950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Word Cloud for WORDS TAGGED AS ABUSE</a:t>
            </a:r>
            <a:endParaRPr lang="en-US" dirty="0"/>
          </a:p>
        </p:txBody>
      </p:sp>
      <p:pic>
        <p:nvPicPr>
          <p:cNvPr id="5" name="Content Placeholder 4"/>
          <p:cNvPicPr>
            <a:picLocks noGrp="1"/>
          </p:cNvPicPr>
          <p:nvPr>
            <p:ph idx="1"/>
          </p:nvPr>
        </p:nvPicPr>
        <p:blipFill rotWithShape="1">
          <a:blip r:embed="rId2"/>
          <a:srcRect l="19048" t="29003" r="30441" b="8376"/>
          <a:stretch/>
        </p:blipFill>
        <p:spPr bwMode="auto">
          <a:xfrm>
            <a:off x="1423278" y="1935163"/>
            <a:ext cx="6297443"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4663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b="1" dirty="0"/>
              <a:t>Word Cloud for WORDS TAGGED AS LOATHE</a:t>
            </a:r>
            <a:endParaRPr lang="en-US" dirty="0"/>
          </a:p>
        </p:txBody>
      </p:sp>
      <p:pic>
        <p:nvPicPr>
          <p:cNvPr id="4" name="Content Placeholder 3"/>
          <p:cNvPicPr>
            <a:picLocks noGrp="1"/>
          </p:cNvPicPr>
          <p:nvPr>
            <p:ph idx="1"/>
          </p:nvPr>
        </p:nvPicPr>
        <p:blipFill rotWithShape="1">
          <a:blip r:embed="rId2"/>
          <a:srcRect l="19727" t="29908" r="30783" b="10798"/>
          <a:stretch/>
        </p:blipFill>
        <p:spPr bwMode="auto">
          <a:xfrm>
            <a:off x="1352391" y="1961144"/>
            <a:ext cx="6439218" cy="4337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456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smtClean="0">
                <a:latin typeface="Times New Roman" pitchFamily="18" charset="0"/>
                <a:cs typeface="Times New Roman" pitchFamily="18" charset="0"/>
              </a:rPr>
              <a:t> </a:t>
            </a:r>
            <a:r>
              <a:rPr lang="en-US" sz="3200" dirty="0"/>
              <a:t>Machine Learning </a:t>
            </a:r>
            <a:r>
              <a:rPr lang="en-US" sz="3200" b="1" dirty="0" smtClean="0">
                <a:latin typeface="Times New Roman" pitchFamily="18" charset="0"/>
                <a:cs typeface="Times New Roman" pitchFamily="18" charset="0"/>
              </a:rPr>
              <a:t>MODELS </a:t>
            </a:r>
            <a:r>
              <a:rPr lang="en-US" sz="3200" b="1" dirty="0">
                <a:latin typeface="Times New Roman" pitchFamily="18" charset="0"/>
                <a:cs typeface="Times New Roman" pitchFamily="18" charset="0"/>
              </a:rPr>
              <a:t>USED</a:t>
            </a:r>
            <a:br>
              <a:rPr lang="en-US" sz="3200" b="1" dirty="0">
                <a:latin typeface="Times New Roman" pitchFamily="18" charset="0"/>
                <a:cs typeface="Times New Roman" pitchFamily="18" charset="0"/>
              </a:rPr>
            </a:br>
            <a:endParaRPr lang="en-US" sz="3200" b="1" dirty="0">
              <a:latin typeface="Times New Roman" pitchFamily="18" charset="0"/>
              <a:cs typeface="Times New Roman" pitchFamily="18" charset="0"/>
            </a:endParaRPr>
          </a:p>
        </p:txBody>
      </p:sp>
      <p:sp>
        <p:nvSpPr>
          <p:cNvPr id="5" name="Content Placeholder 4"/>
          <p:cNvSpPr>
            <a:spLocks noGrp="1"/>
          </p:cNvSpPr>
          <p:nvPr>
            <p:ph idx="1"/>
          </p:nvPr>
        </p:nvSpPr>
        <p:spPr>
          <a:xfrm>
            <a:off x="457200" y="1066800"/>
            <a:ext cx="7467600" cy="5407152"/>
          </a:xfrm>
        </p:spPr>
        <p:txBody>
          <a:bodyPr>
            <a:normAutofit/>
          </a:bodyPr>
          <a:lstStyle/>
          <a:p>
            <a:pPr marL="400050" indent="-285750">
              <a:lnSpc>
                <a:spcPct val="107000"/>
              </a:lnSpc>
              <a:spcAft>
                <a:spcPts val="800"/>
              </a:spcAft>
            </a:pPr>
            <a:endParaRPr lang="en-IN" sz="2000" b="1"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pPr>
            <a:r>
              <a:rPr lang="en-IN" sz="2000" b="1" dirty="0" smtClean="0">
                <a:effectLst/>
                <a:latin typeface="Times New Roman" pitchFamily="18" charset="0"/>
                <a:ea typeface="Calibri" panose="020F0502020204030204" pitchFamily="34" charset="0"/>
                <a:cs typeface="Times New Roman" pitchFamily="18" charset="0"/>
              </a:rPr>
              <a:t>Regression  </a:t>
            </a:r>
            <a:r>
              <a:rPr lang="en-IN" sz="2000" b="1" dirty="0">
                <a:effectLst/>
                <a:latin typeface="Times New Roman" pitchFamily="18" charset="0"/>
                <a:ea typeface="Calibri" panose="020F0502020204030204" pitchFamily="34" charset="0"/>
                <a:cs typeface="Times New Roman" pitchFamily="18" charset="0"/>
              </a:rPr>
              <a:t>Model with following </a:t>
            </a:r>
            <a:r>
              <a:rPr lang="en-IN" sz="2000" b="1" dirty="0" smtClean="0">
                <a:effectLst/>
                <a:latin typeface="Times New Roman" pitchFamily="18" charset="0"/>
                <a:ea typeface="Calibri" panose="020F0502020204030204" pitchFamily="34" charset="0"/>
                <a:cs typeface="Times New Roman" pitchFamily="18" charset="0"/>
              </a:rPr>
              <a:t>algorithms</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Linear Regression</a:t>
            </a:r>
          </a:p>
          <a:p>
            <a:pPr marL="400050" indent="-285750">
              <a:lnSpc>
                <a:spcPct val="107000"/>
              </a:lnSpc>
              <a:spcAft>
                <a:spcPts val="800"/>
              </a:spcAft>
              <a:buFont typeface="Wingdings" pitchFamily="2" charset="2"/>
              <a:buChar char="q"/>
            </a:pPr>
            <a:r>
              <a:rPr lang="en-US" sz="2000" dirty="0" smtClean="0">
                <a:effectLst/>
                <a:latin typeface="Times New Roman" pitchFamily="18" charset="0"/>
                <a:ea typeface="Calibri" panose="020F0502020204030204" pitchFamily="34" charset="0"/>
                <a:cs typeface="Times New Roman" pitchFamily="18" charset="0"/>
              </a:rPr>
              <a:t>Decision Tree Regression</a:t>
            </a:r>
          </a:p>
          <a:p>
            <a:pPr marL="400050" indent="-285750">
              <a:lnSpc>
                <a:spcPct val="107000"/>
              </a:lnSpc>
              <a:spcAft>
                <a:spcPts val="800"/>
              </a:spcAft>
              <a:buFont typeface="Wingdings" pitchFamily="2" charset="2"/>
              <a:buChar char="q"/>
            </a:pPr>
            <a:r>
              <a:rPr lang="en-US" sz="2000" dirty="0" smtClean="0">
                <a:latin typeface="Times New Roman" pitchFamily="18" charset="0"/>
                <a:ea typeface="Calibri" panose="020F0502020204030204" pitchFamily="34" charset="0"/>
                <a:cs typeface="Times New Roman" pitchFamily="18" charset="0"/>
              </a:rPr>
              <a:t>SVR</a:t>
            </a:r>
            <a:endParaRPr lang="en-US" sz="2000" dirty="0" smtClean="0">
              <a:effectLst/>
              <a:latin typeface="Times New Roman" pitchFamily="18" charset="0"/>
              <a:ea typeface="Calibri" panose="020F0502020204030204" pitchFamily="34" charset="0"/>
              <a:cs typeface="Times New Roman" pitchFamily="18" charset="0"/>
            </a:endParaRPr>
          </a:p>
          <a:p>
            <a:pPr marL="114300" indent="0">
              <a:lnSpc>
                <a:spcPct val="107000"/>
              </a:lnSpc>
              <a:spcAft>
                <a:spcPts val="800"/>
              </a:spcAft>
              <a:buNone/>
            </a:pPr>
            <a:endParaRPr lang="en-IN" sz="2000" dirty="0" smtClean="0">
              <a:effectLst/>
              <a:latin typeface="Times New Roman" pitchFamily="18" charset="0"/>
              <a:ea typeface="Calibri" panose="020F0502020204030204" pitchFamily="34" charset="0"/>
              <a:cs typeface="Times New Roman" pitchFamily="18" charset="0"/>
            </a:endParaRPr>
          </a:p>
          <a:p>
            <a:endParaRPr lang="en-US" dirty="0"/>
          </a:p>
        </p:txBody>
      </p:sp>
    </p:spTree>
    <p:extLst>
      <p:ext uri="{BB962C8B-B14F-4D97-AF65-F5344CB8AC3E}">
        <p14:creationId xmlns:p14="http://schemas.microsoft.com/office/powerpoint/2010/main" val="338237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447800"/>
            <a:ext cx="8229600" cy="1143000"/>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Machine </a:t>
            </a:r>
            <a:r>
              <a:rPr lang="en-US" dirty="0"/>
              <a:t>Learning Evaluation </a:t>
            </a:r>
            <a:r>
              <a:rPr lang="en-US" dirty="0" smtClean="0"/>
              <a:t>Matrix</a:t>
            </a:r>
            <a:r>
              <a:rPr lang="en-IN" dirty="0"/>
              <a:t/>
            </a:r>
            <a:br>
              <a:rPr lang="en-IN" dirty="0"/>
            </a:br>
            <a:endParaRPr lang="en-US" dirty="0"/>
          </a:p>
        </p:txBody>
      </p:sp>
      <p:sp>
        <p:nvSpPr>
          <p:cNvPr id="3" name="Content Placeholder 2"/>
          <p:cNvSpPr>
            <a:spLocks noGrp="1"/>
          </p:cNvSpPr>
          <p:nvPr>
            <p:ph idx="1"/>
          </p:nvPr>
        </p:nvSpPr>
        <p:spPr/>
        <p:txBody>
          <a:bodyPr/>
          <a:lstStyle/>
          <a:p>
            <a:endParaRPr lang="en-US" dirty="0" smtClean="0"/>
          </a:p>
          <a:p>
            <a:r>
              <a:rPr lang="en-US" dirty="0" smtClean="0"/>
              <a:t>Accuracy </a:t>
            </a:r>
            <a:r>
              <a:rPr lang="en-US" dirty="0" smtClean="0"/>
              <a:t>Score</a:t>
            </a:r>
          </a:p>
          <a:p>
            <a:r>
              <a:rPr lang="en-US" dirty="0"/>
              <a:t>Confusion matrix of </a:t>
            </a:r>
            <a:r>
              <a:rPr lang="en-US" dirty="0" smtClean="0"/>
              <a:t>Model</a:t>
            </a:r>
            <a:endParaRPr lang="en-US" dirty="0"/>
          </a:p>
        </p:txBody>
      </p:sp>
    </p:spTree>
    <p:extLst>
      <p:ext uri="{BB962C8B-B14F-4D97-AF65-F5344CB8AC3E}">
        <p14:creationId xmlns:p14="http://schemas.microsoft.com/office/powerpoint/2010/main" val="3727431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200" b="1" i="1" dirty="0" smtClean="0">
                <a:cs typeface="Arial" panose="020B0604020202020204" pitchFamily="34" charset="0"/>
              </a:rPr>
              <a:t>                 INTRODUCTION</a:t>
            </a:r>
            <a:r>
              <a:rPr lang="en-US" sz="3200" b="1" i="1" dirty="0">
                <a:latin typeface="Arial" panose="020B0604020202020204" pitchFamily="34" charset="0"/>
                <a:cs typeface="Arial" panose="020B0604020202020204" pitchFamily="34" charset="0"/>
              </a:rPr>
              <a:t> </a:t>
            </a:r>
            <a:br>
              <a:rPr lang="en-US" sz="3200" b="1" i="1" dirty="0">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idx="1"/>
          </p:nvPr>
        </p:nvSpPr>
        <p:spPr>
          <a:xfrm>
            <a:off x="457200" y="1066800"/>
            <a:ext cx="8229600" cy="6096000"/>
          </a:xfrm>
        </p:spPr>
        <p:txBody>
          <a:bodyPr>
            <a:normAutofit/>
          </a:bodyPr>
          <a:lstStyle/>
          <a:p>
            <a:r>
              <a:rPr lang="en-US" sz="2000" dirty="0"/>
              <a:t>Online platforms when used by normal people can only be comfortably used by them only when they feel that they can express themselves freely and without any reluctance. </a:t>
            </a:r>
            <a:endParaRPr lang="en-US" sz="2000" dirty="0" smtClean="0"/>
          </a:p>
          <a:p>
            <a:r>
              <a:rPr lang="en-US" sz="2000" dirty="0" smtClean="0"/>
              <a:t>If </a:t>
            </a:r>
            <a:r>
              <a:rPr lang="en-US" sz="2000" dirty="0"/>
              <a:t>they come across any kind of a malignant or toxic type of a reply which can also be a threat or an insult or any kind of harassment which makes them uncomfortable, they might defer to use the social media platform in future. </a:t>
            </a:r>
            <a:endParaRPr lang="en-US" sz="2000" dirty="0" smtClean="0"/>
          </a:p>
          <a:p>
            <a:r>
              <a:rPr lang="en-US" sz="2000" dirty="0" smtClean="0"/>
              <a:t>Thus</a:t>
            </a:r>
            <a:r>
              <a:rPr lang="en-US" sz="2000" dirty="0"/>
              <a:t>, it becomes extremely essential for any organization or community to have an automated system which can efficiently identify and keep a track of all such comments and thus take any respective action for it, such as reporting or blocking the same to prevent any such kind of issues in the future. </a:t>
            </a:r>
          </a:p>
          <a:p>
            <a:r>
              <a:rPr lang="en-US" sz="2000" dirty="0"/>
              <a:t>This is a huge concern as in this world, there are 7.7 billion people, and, out of these 7.7 billion, more than 3.5 billion people use some or the other form of online social media. </a:t>
            </a:r>
            <a:endParaRPr lang="en-US" sz="2000" dirty="0" smtClean="0"/>
          </a:p>
          <a:p>
            <a:r>
              <a:rPr lang="en-US" sz="2000" dirty="0" smtClean="0"/>
              <a:t>Which </a:t>
            </a:r>
            <a:r>
              <a:rPr lang="en-US" sz="2000" dirty="0"/>
              <a:t>means that every one-in-three people uses social media platform.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A047C0-6A94-4B18-857A-ED2DCDF2D648}"/>
              </a:ext>
            </a:extLst>
          </p:cNvPr>
          <p:cNvSpPr>
            <a:spLocks noGrp="1"/>
          </p:cNvSpPr>
          <p:nvPr>
            <p:ph type="title"/>
          </p:nvPr>
        </p:nvSpPr>
        <p:spPr>
          <a:xfrm>
            <a:off x="457200" y="274638"/>
            <a:ext cx="7467600" cy="1401762"/>
          </a:xfrm>
        </p:spPr>
        <p:txBody>
          <a:bodyPr>
            <a:normAutofit fontScale="90000"/>
          </a:bodyPr>
          <a:lstStyle/>
          <a:p>
            <a:r>
              <a:rPr lang="en-IN" dirty="0" smtClean="0">
                <a:latin typeface="Constantia" panose="02030602050306030303" pitchFamily="18" charset="0"/>
                <a:ea typeface="Calibri" panose="020F0502020204030204" pitchFamily="34" charset="0"/>
                <a:cs typeface="Calibri" panose="020F0502020204030204" pitchFamily="34" charset="0"/>
              </a:rPr>
              <a:t/>
            </a:r>
            <a:br>
              <a:rPr lang="en-IN" dirty="0" smtClean="0">
                <a:latin typeface="Constantia" panose="02030602050306030303" pitchFamily="18" charset="0"/>
                <a:ea typeface="Calibri" panose="020F0502020204030204" pitchFamily="34" charset="0"/>
                <a:cs typeface="Calibri" panose="020F0502020204030204" pitchFamily="34" charset="0"/>
              </a:rPr>
            </a:br>
            <a:r>
              <a:rPr lang="en-IN" dirty="0" smtClean="0">
                <a:latin typeface="Constantia" panose="02030602050306030303" pitchFamily="18" charset="0"/>
                <a:ea typeface="Calibri" panose="020F0502020204030204" pitchFamily="34" charset="0"/>
                <a:cs typeface="Calibri" panose="020F0502020204030204" pitchFamily="34" charset="0"/>
              </a:rPr>
              <a:t>    </a:t>
            </a:r>
            <a:br>
              <a:rPr lang="en-IN" dirty="0" smtClean="0">
                <a:latin typeface="Constantia" panose="02030602050306030303" pitchFamily="18" charset="0"/>
                <a:ea typeface="Calibri" panose="020F0502020204030204" pitchFamily="34" charset="0"/>
                <a:cs typeface="Calibri" panose="020F0502020204030204" pitchFamily="34" charset="0"/>
              </a:rPr>
            </a:br>
            <a:r>
              <a:rPr lang="en-IN" dirty="0">
                <a:latin typeface="Constantia" panose="02030602050306030303" pitchFamily="18" charset="0"/>
                <a:ea typeface="Calibri" panose="020F0502020204030204" pitchFamily="34" charset="0"/>
                <a:cs typeface="Calibri" panose="020F0502020204030204" pitchFamily="34" charset="0"/>
              </a:rPr>
              <a:t> </a:t>
            </a:r>
            <a:r>
              <a:rPr lang="en-IN" dirty="0" smtClean="0">
                <a:latin typeface="Constantia" panose="02030602050306030303" pitchFamily="18" charset="0"/>
                <a:ea typeface="Calibri" panose="020F0502020204030204" pitchFamily="34" charset="0"/>
                <a:cs typeface="Calibri" panose="020F0502020204030204" pitchFamily="34" charset="0"/>
              </a:rPr>
              <a:t>   </a:t>
            </a:r>
            <a:r>
              <a:rPr lang="en-IN" sz="3600" b="1" dirty="0" smtClean="0">
                <a:latin typeface="Times New Roman" pitchFamily="18" charset="0"/>
                <a:ea typeface="Calibri" panose="020F0502020204030204" pitchFamily="34" charset="0"/>
                <a:cs typeface="Times New Roman" pitchFamily="18" charset="0"/>
              </a:rPr>
              <a:t>Run and Evaluate selected models</a:t>
            </a:r>
            <a:br>
              <a:rPr lang="en-IN" sz="3600" b="1" dirty="0" smtClean="0">
                <a:latin typeface="Times New Roman" pitchFamily="18" charset="0"/>
                <a:ea typeface="Calibri" panose="020F0502020204030204" pitchFamily="34" charset="0"/>
                <a:cs typeface="Times New Roman" pitchFamily="18" charset="0"/>
              </a:rPr>
            </a:br>
            <a:r>
              <a:rPr lang="en-IN" sz="3600" b="1" dirty="0" smtClean="0">
                <a:latin typeface="Times New Roman" pitchFamily="18" charset="0"/>
                <a:ea typeface="Calibri" panose="020F0502020204030204" pitchFamily="34" charset="0"/>
                <a:cs typeface="Times New Roman" pitchFamily="18" charset="0"/>
              </a:rPr>
              <a:t>                        </a:t>
            </a:r>
            <a:r>
              <a:rPr lang="en-IN" sz="2200" b="1" dirty="0" smtClean="0">
                <a:latin typeface="Times New Roman" pitchFamily="18" charset="0"/>
                <a:ea typeface="Calibri" panose="020F0502020204030204" pitchFamily="34" charset="0"/>
                <a:cs typeface="Times New Roman" pitchFamily="18" charset="0"/>
              </a:rPr>
              <a:t>1.Linear Regression</a:t>
            </a:r>
            <a:br>
              <a:rPr lang="en-IN" sz="2200" b="1" dirty="0" smtClean="0">
                <a:latin typeface="Times New Roman" pitchFamily="18" charset="0"/>
                <a:ea typeface="Calibri" panose="020F0502020204030204" pitchFamily="34" charset="0"/>
                <a:cs typeface="Times New Roman" pitchFamily="18" charset="0"/>
              </a:rPr>
            </a:br>
            <a:endParaRPr lang="en-IN" sz="2200" b="1" dirty="0"/>
          </a:p>
        </p:txBody>
      </p:sp>
      <p:sp>
        <p:nvSpPr>
          <p:cNvPr id="3" name="Content Placeholder 2">
            <a:extLst>
              <a:ext uri="{FF2B5EF4-FFF2-40B4-BE49-F238E27FC236}">
                <a16:creationId xmlns:a16="http://schemas.microsoft.com/office/drawing/2014/main" xmlns="" id="{A2F70118-81A0-4DAF-A0CF-83709D4BBAA5}"/>
              </a:ext>
            </a:extLst>
          </p:cNvPr>
          <p:cNvSpPr>
            <a:spLocks noGrp="1"/>
          </p:cNvSpPr>
          <p:nvPr>
            <p:ph idx="1"/>
          </p:nvPr>
        </p:nvSpPr>
        <p:spPr>
          <a:xfrm>
            <a:off x="609600" y="1564957"/>
            <a:ext cx="8229600" cy="4389120"/>
          </a:xfrm>
        </p:spPr>
        <p:txBody>
          <a:bodyPr/>
          <a:lstStyle/>
          <a:p>
            <a:pPr marL="114300" indent="0">
              <a:lnSpc>
                <a:spcPct val="107000"/>
              </a:lnSpc>
              <a:spcAft>
                <a:spcPts val="800"/>
              </a:spcAft>
              <a:buNone/>
            </a:pPr>
            <a:r>
              <a:rPr lang="en-IN" sz="1800" dirty="0" smtClean="0">
                <a:effectLst/>
                <a:latin typeface="Constantia" panose="02030602050306030303" pitchFamily="18" charset="0"/>
                <a:ea typeface="Calibri" panose="020F0502020204030204" pitchFamily="34" charset="0"/>
                <a:cs typeface="Calibri" panose="020F0502020204030204" pitchFamily="34" charset="0"/>
              </a:rPr>
              <a:t>Describe </a:t>
            </a:r>
            <a:r>
              <a:rPr lang="en-IN" sz="1800" dirty="0">
                <a:effectLst/>
                <a:latin typeface="Constantia" panose="02030602050306030303" pitchFamily="18" charset="0"/>
                <a:ea typeface="Calibri" panose="020F0502020204030204" pitchFamily="34" charset="0"/>
                <a:cs typeface="Calibri" panose="020F0502020204030204" pitchFamily="34" charset="0"/>
              </a:rPr>
              <a:t>all the algorithms used along with the snapshot of their code and what were the results observed over different evaluation metrics.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p:cNvPicPr/>
          <p:nvPr/>
        </p:nvPicPr>
        <p:blipFill rotWithShape="1">
          <a:blip r:embed="rId2"/>
          <a:srcRect l="9524" t="31119" r="24150" b="15022"/>
          <a:stretch/>
        </p:blipFill>
        <p:spPr bwMode="auto">
          <a:xfrm>
            <a:off x="609600" y="2362200"/>
            <a:ext cx="7315200"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6113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10097" t="28701" r="17646" b="5351"/>
          <a:stretch/>
        </p:blipFill>
        <p:spPr bwMode="auto">
          <a:xfrm>
            <a:off x="457200" y="838200"/>
            <a:ext cx="8229600" cy="5029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7040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58E204-AD8F-42A5-90C2-38D0D895FB42}"/>
              </a:ext>
            </a:extLst>
          </p:cNvPr>
          <p:cNvSpPr>
            <a:spLocks noGrp="1"/>
          </p:cNvSpPr>
          <p:nvPr>
            <p:ph type="title"/>
          </p:nvPr>
        </p:nvSpPr>
        <p:spPr>
          <a:xfrm>
            <a:off x="457200" y="274638"/>
            <a:ext cx="7467600" cy="868362"/>
          </a:xfrm>
        </p:spPr>
        <p:txBody>
          <a:bodyPr/>
          <a:lstStyle/>
          <a:p>
            <a:pPr marL="457200">
              <a:lnSpc>
                <a:spcPct val="107000"/>
              </a:lnSpc>
              <a:spcAft>
                <a:spcPts val="800"/>
              </a:spcAft>
            </a:pPr>
            <a:r>
              <a:rPr lang="en-IN" dirty="0">
                <a:latin typeface="Constantia" panose="02030602050306030303" pitchFamily="18" charset="0"/>
                <a:ea typeface="Calibri" panose="020F0502020204030204" pitchFamily="34" charset="0"/>
                <a:cs typeface="Calibri" panose="020F0502020204030204" pitchFamily="34" charset="0"/>
              </a:rPr>
              <a:t>2</a:t>
            </a:r>
            <a:r>
              <a:rPr lang="en-IN" sz="3200" b="1" dirty="0" smtClean="0">
                <a:effectLst/>
                <a:latin typeface="Times New Roman" pitchFamily="18" charset="0"/>
                <a:ea typeface="Calibri" panose="020F0502020204030204" pitchFamily="34" charset="0"/>
                <a:cs typeface="Times New Roman" pitchFamily="18" charset="0"/>
              </a:rPr>
              <a:t>. Decision Tree Regression</a:t>
            </a:r>
            <a:endParaRPr lang="en-IN" sz="3200" b="1" dirty="0">
              <a:effectLst/>
              <a:latin typeface="Times New Roman" pitchFamily="18" charset="0"/>
              <a:ea typeface="Calibri" panose="020F0502020204030204" pitchFamily="34" charset="0"/>
              <a:cs typeface="Times New Roman" pitchFamily="18" charset="0"/>
            </a:endParaRPr>
          </a:p>
        </p:txBody>
      </p:sp>
      <p:pic>
        <p:nvPicPr>
          <p:cNvPr id="4" name="Picture 3"/>
          <p:cNvPicPr/>
          <p:nvPr/>
        </p:nvPicPr>
        <p:blipFill rotWithShape="1">
          <a:blip r:embed="rId2"/>
          <a:srcRect l="9524" t="30514" r="20407" b="16243"/>
          <a:stretch/>
        </p:blipFill>
        <p:spPr bwMode="auto">
          <a:xfrm>
            <a:off x="1371600" y="1338580"/>
            <a:ext cx="6324600" cy="210312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0033" t="28097" r="37755" b="6560"/>
          <a:stretch/>
        </p:blipFill>
        <p:spPr bwMode="auto">
          <a:xfrm>
            <a:off x="1524000" y="3810000"/>
            <a:ext cx="5155565" cy="26549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8465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smtClean="0"/>
              <a:t> </a:t>
            </a:r>
            <a:r>
              <a:rPr lang="en-US" sz="3200" b="1" dirty="0">
                <a:latin typeface="Times New Roman" pitchFamily="18" charset="0"/>
                <a:cs typeface="Times New Roman" pitchFamily="18" charset="0"/>
              </a:rPr>
              <a:t>3</a:t>
            </a:r>
            <a:r>
              <a:rPr lang="en-US" sz="3200" b="1" dirty="0" smtClean="0">
                <a:latin typeface="Times New Roman" pitchFamily="18" charset="0"/>
                <a:cs typeface="Times New Roman" pitchFamily="18" charset="0"/>
              </a:rPr>
              <a:t>.SVR</a:t>
            </a:r>
            <a:endParaRPr lang="en-US" sz="3200" b="1" dirty="0">
              <a:latin typeface="Times New Roman" pitchFamily="18" charset="0"/>
              <a:cs typeface="Times New Roman" pitchFamily="18" charset="0"/>
            </a:endParaRPr>
          </a:p>
        </p:txBody>
      </p:sp>
      <p:pic>
        <p:nvPicPr>
          <p:cNvPr id="4" name="Picture 3"/>
          <p:cNvPicPr/>
          <p:nvPr/>
        </p:nvPicPr>
        <p:blipFill rotWithShape="1">
          <a:blip r:embed="rId2"/>
          <a:srcRect l="9865" t="30816" r="28231" b="16244"/>
          <a:stretch/>
        </p:blipFill>
        <p:spPr bwMode="auto">
          <a:xfrm>
            <a:off x="990600" y="2240280"/>
            <a:ext cx="7696200" cy="4389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0232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3606" t="27795" r="24490" b="12005"/>
          <a:stretch/>
        </p:blipFill>
        <p:spPr bwMode="auto">
          <a:xfrm>
            <a:off x="1143000" y="1219201"/>
            <a:ext cx="7772399" cy="4648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9002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latin typeface="Times New Roman" pitchFamily="18" charset="0"/>
                <a:cs typeface="Times New Roman" pitchFamily="18" charset="0"/>
              </a:rPr>
              <a:t>             Hyper parameter tuning</a:t>
            </a: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IN" sz="2400" b="1" dirty="0" smtClean="0">
                <a:latin typeface="Times New Roman" pitchFamily="18" charset="0"/>
                <a:cs typeface="Times New Roman" pitchFamily="18" charset="0"/>
              </a:rPr>
              <a:t>1</a:t>
            </a:r>
            <a:r>
              <a:rPr lang="en-IN" sz="2400" b="1" dirty="0" smtClean="0">
                <a:effectLst/>
                <a:latin typeface="Times New Roman" pitchFamily="18" charset="0"/>
                <a:ea typeface="Calibri" panose="020F0502020204030204" pitchFamily="34" charset="0"/>
                <a:cs typeface="Times New Roman" pitchFamily="18" charset="0"/>
              </a:rPr>
              <a:t>.Logistic Regression</a:t>
            </a:r>
            <a:endParaRPr lang="en-US" sz="2400" b="1" dirty="0">
              <a:latin typeface="Times New Roman" pitchFamily="18" charset="0"/>
              <a:cs typeface="Times New Roman" pitchFamily="18" charset="0"/>
            </a:endParaRPr>
          </a:p>
        </p:txBody>
      </p:sp>
      <p:pic>
        <p:nvPicPr>
          <p:cNvPr id="5" name="Picture 4"/>
          <p:cNvPicPr/>
          <p:nvPr/>
        </p:nvPicPr>
        <p:blipFill rotWithShape="1">
          <a:blip r:embed="rId2"/>
          <a:srcRect l="14115" t="27228" r="27211" b="28511"/>
          <a:stretch/>
        </p:blipFill>
        <p:spPr bwMode="auto">
          <a:xfrm>
            <a:off x="1143000" y="2451417"/>
            <a:ext cx="6934200" cy="27301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0996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14286" t="26888" r="33504" b="8374"/>
          <a:stretch/>
        </p:blipFill>
        <p:spPr bwMode="auto">
          <a:xfrm>
            <a:off x="1219200" y="2011997"/>
            <a:ext cx="6629400" cy="3474403"/>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2958" t="30211" r="31803" b="53453"/>
          <a:stretch/>
        </p:blipFill>
        <p:spPr bwMode="auto">
          <a:xfrm>
            <a:off x="1524000" y="5943600"/>
            <a:ext cx="4727575" cy="523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3169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AUC-ROC curve</a:t>
            </a:r>
          </a:p>
        </p:txBody>
      </p:sp>
      <p:pic>
        <p:nvPicPr>
          <p:cNvPr id="5" name="Picture 4"/>
          <p:cNvPicPr/>
          <p:nvPr/>
        </p:nvPicPr>
        <p:blipFill rotWithShape="1">
          <a:blip r:embed="rId2"/>
          <a:srcRect l="14286" t="30121" r="27381" b="12913"/>
          <a:stretch/>
        </p:blipFill>
        <p:spPr bwMode="auto">
          <a:xfrm>
            <a:off x="1295400" y="2142172"/>
            <a:ext cx="6705599" cy="38776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5502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15476" t="28096" r="35374" b="12913"/>
          <a:stretch/>
        </p:blipFill>
        <p:spPr bwMode="auto">
          <a:xfrm>
            <a:off x="1600200" y="1447800"/>
            <a:ext cx="5867399" cy="457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870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3284F2-CBD5-4AC4-9CC3-52BB560A833E}"/>
              </a:ext>
            </a:extLst>
          </p:cNvPr>
          <p:cNvSpPr>
            <a:spLocks noGrp="1"/>
          </p:cNvSpPr>
          <p:nvPr>
            <p:ph type="title"/>
          </p:nvPr>
        </p:nvSpPr>
        <p:spPr/>
        <p:txBody>
          <a:bodyPr>
            <a:normAutofit/>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Visualizations</a:t>
            </a:r>
            <a:endParaRPr lang="en-IN" dirty="0"/>
          </a:p>
        </p:txBody>
      </p:sp>
      <p:sp>
        <p:nvSpPr>
          <p:cNvPr id="6" name="Content Placeholder 5"/>
          <p:cNvSpPr>
            <a:spLocks noGrp="1"/>
          </p:cNvSpPr>
          <p:nvPr>
            <p:ph idx="1"/>
          </p:nvPr>
        </p:nvSpPr>
        <p:spPr/>
        <p:txBody>
          <a:bodyPr/>
          <a:lstStyle/>
          <a:p>
            <a:pPr lvl="0"/>
            <a:r>
              <a:rPr lang="en-IN" dirty="0"/>
              <a:t>The Analysis of malignant of comments based on data</a:t>
            </a:r>
            <a:endParaRPr lang="en-US" dirty="0"/>
          </a:p>
        </p:txBody>
      </p:sp>
      <p:pic>
        <p:nvPicPr>
          <p:cNvPr id="5" name="Picture 4"/>
          <p:cNvPicPr/>
          <p:nvPr/>
        </p:nvPicPr>
        <p:blipFill rotWithShape="1">
          <a:blip r:embed="rId2"/>
          <a:srcRect l="13265" t="30514" r="43367" b="23807"/>
          <a:stretch/>
        </p:blipFill>
        <p:spPr bwMode="auto">
          <a:xfrm>
            <a:off x="546417" y="3022600"/>
            <a:ext cx="4101783" cy="292100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3095" t="30815" r="43197" b="25320"/>
          <a:stretch/>
        </p:blipFill>
        <p:spPr bwMode="auto">
          <a:xfrm>
            <a:off x="4610100" y="3009900"/>
            <a:ext cx="3889375" cy="2933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1452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
            <a:ext cx="8229600" cy="6858000"/>
          </a:xfrm>
        </p:spPr>
        <p:txBody>
          <a:bodyPr>
            <a:normAutofit/>
          </a:bodyPr>
          <a:lstStyle/>
          <a:p>
            <a:pPr marL="0" indent="0" algn="just">
              <a:buNone/>
            </a:pPr>
            <a:r>
              <a:rPr lang="en-IN" sz="2100" dirty="0">
                <a:latin typeface="Times New Roman" pitchFamily="18" charset="0"/>
                <a:cs typeface="Times New Roman" pitchFamily="18" charset="0"/>
              </a:rPr>
              <a:t> </a:t>
            </a:r>
            <a:r>
              <a:rPr lang="en-IN" sz="2100" dirty="0" smtClean="0">
                <a:latin typeface="Times New Roman" pitchFamily="18" charset="0"/>
                <a:cs typeface="Times New Roman" pitchFamily="18" charset="0"/>
              </a:rPr>
              <a:t>                           </a:t>
            </a:r>
          </a:p>
          <a:p>
            <a:pPr marL="0" indent="0" algn="just">
              <a:lnSpc>
                <a:spcPct val="15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
        <p:nvSpPr>
          <p:cNvPr id="2" name="Rectangle 1"/>
          <p:cNvSpPr/>
          <p:nvPr/>
        </p:nvSpPr>
        <p:spPr>
          <a:xfrm>
            <a:off x="0" y="1720840"/>
            <a:ext cx="8534400" cy="4524315"/>
          </a:xfrm>
          <a:prstGeom prst="rect">
            <a:avLst/>
          </a:prstGeom>
        </p:spPr>
        <p:txBody>
          <a:bodyPr wrap="square">
            <a:spAutoFit/>
          </a:bodyPr>
          <a:lstStyle/>
          <a:p>
            <a:pPr marL="285750" indent="-285750">
              <a:lnSpc>
                <a:spcPct val="200000"/>
              </a:lnSpc>
              <a:buFont typeface="Arial" pitchFamily="34" charset="0"/>
              <a:buChar char="•"/>
            </a:pPr>
            <a:r>
              <a:rPr lang="en-US" dirty="0">
                <a:latin typeface="Times New Roman" pitchFamily="18" charset="0"/>
                <a:cs typeface="Times New Roman" pitchFamily="18" charset="0"/>
              </a:rPr>
              <a:t>This problem thus can be eliminated as it falls under the category of Natural Language Processing</a:t>
            </a:r>
            <a:r>
              <a:rPr lang="en-US" dirty="0" smtClean="0">
                <a:latin typeface="Times New Roman" pitchFamily="18" charset="0"/>
                <a:cs typeface="Times New Roman" pitchFamily="18" charset="0"/>
              </a:rPr>
              <a:t>.</a:t>
            </a:r>
          </a:p>
          <a:p>
            <a:pPr marL="285750" indent="-285750">
              <a:lnSpc>
                <a:spcPct val="200000"/>
              </a:lnSpc>
              <a:buFont typeface="Arial" pitchFamily="34" charset="0"/>
              <a:buChar char="•"/>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 this, we try to recognize the intention of the speaker by building a model that’s capable of detecting different types of toxicity like threats, obscenity, insults, and identity-based hate. </a:t>
            </a:r>
            <a:endParaRPr lang="en-US" dirty="0" smtClean="0">
              <a:latin typeface="Times New Roman" pitchFamily="18" charset="0"/>
              <a:cs typeface="Times New Roman" pitchFamily="18" charset="0"/>
            </a:endParaRPr>
          </a:p>
          <a:p>
            <a:pPr marL="285750" indent="-285750">
              <a:lnSpc>
                <a:spcPct val="200000"/>
              </a:lnSpc>
              <a:buFont typeface="Arial" pitchFamily="34" charset="0"/>
              <a:buChar char="•"/>
            </a:pPr>
            <a:r>
              <a:rPr lang="en-US" dirty="0" smtClean="0">
                <a:latin typeface="Times New Roman" pitchFamily="18" charset="0"/>
                <a:cs typeface="Times New Roman" pitchFamily="18" charset="0"/>
              </a:rPr>
              <a:t>Moreover</a:t>
            </a:r>
            <a:r>
              <a:rPr lang="en-US" dirty="0">
                <a:latin typeface="Times New Roman" pitchFamily="18" charset="0"/>
                <a:cs typeface="Times New Roman" pitchFamily="18" charset="0"/>
              </a:rPr>
              <a:t>, it is crucial to handle any such kind of nuisance, to make a more user-friendly experience, only after which people can actually enjoy in participating in discussions with regard to online conversation.  </a:t>
            </a:r>
          </a:p>
        </p:txBody>
      </p:sp>
    </p:spTree>
    <p:extLst>
      <p:ext uri="{BB962C8B-B14F-4D97-AF65-F5344CB8AC3E}">
        <p14:creationId xmlns:p14="http://schemas.microsoft.com/office/powerpoint/2010/main" val="2686513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533400"/>
            <a:ext cx="7848600" cy="830997"/>
          </a:xfrm>
          <a:prstGeom prst="rect">
            <a:avLst/>
          </a:prstGeom>
        </p:spPr>
        <p:txBody>
          <a:bodyPr wrap="square">
            <a:spAutoFit/>
          </a:bodyPr>
          <a:lstStyle/>
          <a:p>
            <a:pPr lvl="0"/>
            <a:r>
              <a:rPr lang="en-IN"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r>
              <a:rPr lang="en-IN" sz="2400" dirty="0"/>
              <a:t> </a:t>
            </a:r>
            <a:endParaRPr lang="en-US" sz="2400" dirty="0"/>
          </a:p>
        </p:txBody>
      </p:sp>
      <p:pic>
        <p:nvPicPr>
          <p:cNvPr id="5" name="Picture 4"/>
          <p:cNvPicPr/>
          <p:nvPr/>
        </p:nvPicPr>
        <p:blipFill rotWithShape="1">
          <a:blip r:embed="rId2"/>
          <a:srcRect l="13945" t="34427" r="44048" b="19893"/>
          <a:stretch/>
        </p:blipFill>
        <p:spPr bwMode="auto">
          <a:xfrm>
            <a:off x="723900" y="1364397"/>
            <a:ext cx="3735070" cy="4426803"/>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12058" t="26888" r="34780" b="25679"/>
          <a:stretch/>
        </p:blipFill>
        <p:spPr bwMode="auto">
          <a:xfrm>
            <a:off x="4800600" y="1364396"/>
            <a:ext cx="3599180" cy="44268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4710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3095" t="47193" r="43367" b="7855"/>
          <a:stretch/>
        </p:blipFill>
        <p:spPr bwMode="auto">
          <a:xfrm>
            <a:off x="634365" y="457200"/>
            <a:ext cx="7392035" cy="419100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381000" y="4800600"/>
            <a:ext cx="7391400" cy="1574149"/>
          </a:xfrm>
          <a:prstGeom prst="rect">
            <a:avLst/>
          </a:prstGeom>
        </p:spPr>
        <p:txBody>
          <a:bodyPr wrap="square">
            <a:spAutoFit/>
          </a:bodyPr>
          <a:lstStyle/>
          <a:p>
            <a:pPr marL="342900" lvl="0" indent="-342900" algn="just">
              <a:lnSpc>
                <a:spcPct val="107000"/>
              </a:lnSpc>
              <a:buFont typeface="Wingdings" panose="05000000000000000000" pitchFamily="2" charset="2"/>
              <a:buChar char=""/>
            </a:pPr>
            <a:r>
              <a:rPr lang="en-IN" dirty="0">
                <a:ea typeface="Calibri" panose="020F0502020204030204" pitchFamily="34" charset="0"/>
                <a:cs typeface="Mangal" panose="02040503050203030202" pitchFamily="18" charset="0"/>
              </a:rPr>
              <a:t>Out of total Negative comments the maximum negative comments come with Malignant in nature followed by rude categories.</a:t>
            </a:r>
          </a:p>
          <a:p>
            <a:pPr marL="342900" lvl="0" indent="-342900" algn="just">
              <a:lnSpc>
                <a:spcPct val="107000"/>
              </a:lnSpc>
              <a:buFont typeface="Wingdings" panose="05000000000000000000" pitchFamily="2" charset="2"/>
              <a:buChar char=""/>
            </a:pPr>
            <a:r>
              <a:rPr lang="en-IN" dirty="0">
                <a:ea typeface="Calibri" panose="020F0502020204030204" pitchFamily="34" charset="0"/>
                <a:cs typeface="Mangal" panose="02040503050203030202" pitchFamily="18" charset="0"/>
              </a:rPr>
              <a:t>Around 90% comments are Good/Neutral in nature while rest 10% comments are Negative in nature.</a:t>
            </a:r>
          </a:p>
          <a:p>
            <a:pPr marL="342900" lvl="0" indent="-342900" algn="just">
              <a:lnSpc>
                <a:spcPct val="107000"/>
              </a:lnSpc>
              <a:spcAft>
                <a:spcPts val="800"/>
              </a:spcAft>
              <a:buFont typeface="Wingdings" panose="05000000000000000000" pitchFamily="2" charset="2"/>
              <a:buChar char=""/>
            </a:pPr>
            <a:r>
              <a:rPr lang="en-IN" dirty="0">
                <a:ea typeface="Calibri" panose="020F0502020204030204" pitchFamily="34" charset="0"/>
                <a:cs typeface="Mangal" panose="02040503050203030202" pitchFamily="18" charset="0"/>
              </a:rPr>
              <a:t>Very few comments come with threatening nature.</a:t>
            </a:r>
            <a:endParaRPr lang="en-IN" dirty="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023605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4286" t="35952" r="27721" b="5361"/>
          <a:stretch/>
        </p:blipFill>
        <p:spPr bwMode="auto">
          <a:xfrm>
            <a:off x="1219200" y="1371600"/>
            <a:ext cx="6400800" cy="403860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219200" y="5562600"/>
            <a:ext cx="7086600" cy="646331"/>
          </a:xfrm>
          <a:prstGeom prst="rect">
            <a:avLst/>
          </a:prstGeom>
        </p:spPr>
        <p:txBody>
          <a:bodyPr wrap="square">
            <a:spAutoFit/>
          </a:bodyPr>
          <a:lstStyle/>
          <a:p>
            <a:pPr marL="285750" indent="-285750">
              <a:buFont typeface="Arial" pitchFamily="34" charset="0"/>
              <a:buChar char="•"/>
            </a:pPr>
            <a:r>
              <a:rPr lang="en-IN" kern="0" dirty="0">
                <a:ea typeface="Calibri" panose="020F0502020204030204" pitchFamily="34" charset="0"/>
                <a:cs typeface="Mangal" panose="02040503050203030202" pitchFamily="18" charset="0"/>
              </a:rPr>
              <a:t>Out of total negative comments around 43.58% are malignant in nature followed by 24.07% are rude comments</a:t>
            </a:r>
            <a:endParaRPr lang="en-IN" dirty="0"/>
          </a:p>
        </p:txBody>
      </p:sp>
    </p:spTree>
    <p:extLst>
      <p:ext uri="{BB962C8B-B14F-4D97-AF65-F5344CB8AC3E}">
        <p14:creationId xmlns:p14="http://schemas.microsoft.com/office/powerpoint/2010/main" val="24835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pic>
        <p:nvPicPr>
          <p:cNvPr id="5" name="Content Placeholder 4"/>
          <p:cNvPicPr>
            <a:picLocks noGrp="1"/>
          </p:cNvPicPr>
          <p:nvPr>
            <p:ph idx="1"/>
          </p:nvPr>
        </p:nvPicPr>
        <p:blipFill rotWithShape="1">
          <a:blip r:embed="rId2"/>
          <a:srcRect l="24319" t="32023" r="36735" b="7776"/>
          <a:stretch/>
        </p:blipFill>
        <p:spPr bwMode="auto">
          <a:xfrm>
            <a:off x="1219200" y="1935163"/>
            <a:ext cx="6858000"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5576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rmAutofit/>
          </a:bodyPr>
          <a:lstStyle/>
          <a:p>
            <a:r>
              <a:rPr lang="en-US" sz="3200" b="1" dirty="0" smtClean="0">
                <a:latin typeface="Times New Roman" pitchFamily="18" charset="0"/>
                <a:cs typeface="Times New Roman" pitchFamily="18" charset="0"/>
              </a:rPr>
              <a:t>                   Conclusion</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077200" cy="5330952"/>
          </a:xfrm>
        </p:spPr>
        <p:txBody>
          <a:bodyPr>
            <a:normAutofit fontScale="92500" lnSpcReduction="10000"/>
          </a:bodyPr>
          <a:lstStyle/>
          <a:p>
            <a:pPr>
              <a:lnSpc>
                <a:spcPct val="150000"/>
              </a:lnSpc>
            </a:pPr>
            <a:r>
              <a:rPr lang="en-IN" dirty="0"/>
              <a:t>From this dataset I get to know that each feature play a very import role to understand the data. </a:t>
            </a:r>
            <a:endParaRPr lang="en-IN" dirty="0" smtClean="0"/>
          </a:p>
          <a:p>
            <a:pPr>
              <a:lnSpc>
                <a:spcPct val="150000"/>
              </a:lnSpc>
            </a:pPr>
            <a:r>
              <a:rPr lang="en-IN" dirty="0" smtClean="0"/>
              <a:t>Data </a:t>
            </a:r>
            <a:r>
              <a:rPr lang="en-IN" dirty="0"/>
              <a:t>format plays a very important role in the visualization and Appling the models and </a:t>
            </a:r>
            <a:r>
              <a:rPr lang="en-IN" dirty="0" smtClean="0"/>
              <a:t>algorithms ‘</a:t>
            </a:r>
          </a:p>
          <a:p>
            <a:pPr marL="0" indent="0">
              <a:lnSpc>
                <a:spcPct val="150000"/>
              </a:lnSpc>
              <a:buNone/>
            </a:pPr>
            <a:r>
              <a:rPr lang="en-IN" dirty="0" smtClean="0"/>
              <a:t> </a:t>
            </a:r>
            <a:endParaRPr lang="en-IN" dirty="0"/>
          </a:p>
          <a:p>
            <a:pPr algn="just">
              <a:lnSpc>
                <a:spcPct val="107000"/>
              </a:lnSpc>
              <a:buSzPct val="75000"/>
              <a:buFont typeface="Wingdings" panose="05000000000000000000" pitchFamily="2" charset="2"/>
              <a:buChar char="§"/>
            </a:pPr>
            <a:r>
              <a:rPr lang="en-IN" dirty="0" smtClean="0">
                <a:ea typeface="Calibri" panose="020F0502020204030204" pitchFamily="34" charset="0"/>
                <a:cs typeface="Times New Roman" pitchFamily="18" charset="0"/>
              </a:rPr>
              <a:t>Logistic Regression</a:t>
            </a:r>
            <a:r>
              <a:rPr lang="en-IN" i="1" dirty="0">
                <a:ea typeface="Calibri" panose="020F0502020204030204" pitchFamily="34" charset="0"/>
                <a:cs typeface="Times New Roman" pitchFamily="18" charset="0"/>
              </a:rPr>
              <a:t> </a:t>
            </a:r>
            <a:r>
              <a:rPr lang="en-IN" dirty="0">
                <a:ea typeface="Calibri" panose="020F0502020204030204" pitchFamily="34" charset="0"/>
                <a:cs typeface="Times New Roman" pitchFamily="18" charset="0"/>
              </a:rPr>
              <a:t>performs better with</a:t>
            </a:r>
            <a:r>
              <a:rPr lang="en-IN" i="1" dirty="0">
                <a:ea typeface="Calibri" panose="020F0502020204030204" pitchFamily="34" charset="0"/>
                <a:cs typeface="Times New Roman" pitchFamily="18" charset="0"/>
              </a:rPr>
              <a:t> </a:t>
            </a:r>
            <a:r>
              <a:rPr lang="en-IN" dirty="0">
                <a:ea typeface="Calibri" panose="020F0502020204030204" pitchFamily="34" charset="0"/>
                <a:cs typeface="Times New Roman" pitchFamily="18" charset="0"/>
              </a:rPr>
              <a:t>Accuracy Score: </a:t>
            </a:r>
            <a:r>
              <a:rPr lang="en-US" dirty="0" smtClean="0"/>
              <a:t>95.59241310160</a:t>
            </a:r>
            <a:r>
              <a:rPr lang="en-IN" dirty="0" smtClean="0">
                <a:cs typeface="Times New Roman" pitchFamily="18" charset="0"/>
              </a:rPr>
              <a:t> </a:t>
            </a:r>
            <a:r>
              <a:rPr lang="en-IN" dirty="0" smtClean="0">
                <a:ea typeface="Calibri" panose="020F0502020204030204" pitchFamily="34" charset="0"/>
                <a:cs typeface="Times New Roman" pitchFamily="18" charset="0"/>
              </a:rPr>
              <a:t>%</a:t>
            </a:r>
            <a:r>
              <a:rPr lang="en-IN" i="1" dirty="0">
                <a:ea typeface="Calibri" panose="020F0502020204030204" pitchFamily="34" charset="0"/>
                <a:cs typeface="Times New Roman" pitchFamily="18" charset="0"/>
              </a:rPr>
              <a:t> </a:t>
            </a:r>
            <a:r>
              <a:rPr lang="en-IN" dirty="0" smtClean="0">
                <a:ea typeface="Calibri" panose="020F0502020204030204" pitchFamily="34" charset="0"/>
                <a:cs typeface="Times New Roman" pitchFamily="18" charset="0"/>
              </a:rPr>
              <a:t>than </a:t>
            </a:r>
            <a:r>
              <a:rPr lang="en-IN" dirty="0">
                <a:ea typeface="Calibri" panose="020F0502020204030204" pitchFamily="34" charset="0"/>
                <a:cs typeface="Times New Roman" pitchFamily="18" charset="0"/>
              </a:rPr>
              <a:t>the other classification models. </a:t>
            </a:r>
            <a:r>
              <a:rPr lang="en-IN" dirty="0" smtClean="0">
                <a:ea typeface="Calibri" panose="020F0502020204030204" pitchFamily="34" charset="0"/>
                <a:cs typeface="Times New Roman" pitchFamily="18" charset="0"/>
              </a:rPr>
              <a:t>Final </a:t>
            </a:r>
            <a:r>
              <a:rPr lang="en-IN" dirty="0">
                <a:ea typeface="Calibri" panose="020F0502020204030204" pitchFamily="34" charset="0"/>
                <a:cs typeface="Times New Roman" pitchFamily="18" charset="0"/>
              </a:rPr>
              <a:t>Model (</a:t>
            </a:r>
            <a:r>
              <a:rPr lang="en-IN" dirty="0" err="1">
                <a:ea typeface="Calibri" panose="020F0502020204030204" pitchFamily="34" charset="0"/>
                <a:cs typeface="Times New Roman" pitchFamily="18" charset="0"/>
              </a:rPr>
              <a:t>Hyperparameter</a:t>
            </a:r>
            <a:r>
              <a:rPr lang="en-IN" dirty="0">
                <a:ea typeface="Calibri" panose="020F0502020204030204" pitchFamily="34" charset="0"/>
                <a:cs typeface="Times New Roman" pitchFamily="18" charset="0"/>
              </a:rPr>
              <a:t> Tuning) is giving us Accuracy score of </a:t>
            </a:r>
            <a:r>
              <a:rPr lang="en-IN" dirty="0" smtClean="0">
                <a:ea typeface="Calibri" panose="020F0502020204030204" pitchFamily="34" charset="0"/>
                <a:cs typeface="Times New Roman" pitchFamily="18" charset="0"/>
              </a:rPr>
              <a:t>96.</a:t>
            </a:r>
            <a:r>
              <a:rPr lang="en-US" dirty="0" smtClean="0"/>
              <a:t>02</a:t>
            </a:r>
            <a:r>
              <a:rPr lang="en-IN" dirty="0" smtClean="0">
                <a:ea typeface="Calibri" panose="020F0502020204030204" pitchFamily="34" charset="0"/>
                <a:cs typeface="Times New Roman" pitchFamily="18" charset="0"/>
              </a:rPr>
              <a:t>% </a:t>
            </a:r>
            <a:r>
              <a:rPr lang="en-IN" dirty="0">
                <a:ea typeface="Calibri" panose="020F0502020204030204" pitchFamily="34" charset="0"/>
                <a:cs typeface="Times New Roman" pitchFamily="18" charset="0"/>
              </a:rPr>
              <a:t>which is slightly improved compare to earlier Accuracy score of </a:t>
            </a:r>
            <a:r>
              <a:rPr lang="en-IN" dirty="0" smtClean="0">
                <a:ea typeface="Calibri" panose="020F0502020204030204" pitchFamily="34" charset="0"/>
                <a:cs typeface="Times New Roman" pitchFamily="18" charset="0"/>
              </a:rPr>
              <a:t>95.59%.</a:t>
            </a:r>
            <a:endParaRPr lang="en-IN" dirty="0">
              <a:ea typeface="Calibri" panose="020F0502020204030204" pitchFamily="34" charset="0"/>
              <a:cs typeface="Times New Roman" pitchFamily="18" charset="0"/>
            </a:endParaRPr>
          </a:p>
          <a:p>
            <a:pPr>
              <a:lnSpc>
                <a:spcPct val="115000"/>
              </a:lnSpc>
              <a:spcAft>
                <a:spcPts val="800"/>
              </a:spcAft>
              <a:buSzPct val="75000"/>
              <a:buFont typeface="Wingdings" panose="05000000000000000000" pitchFamily="2" charset="2"/>
              <a:buChar char="§"/>
            </a:pPr>
            <a:r>
              <a:rPr lang="en-IN" dirty="0">
                <a:ea typeface="Calibri" panose="020F0502020204030204" pitchFamily="34" charset="0"/>
                <a:cs typeface="Times New Roman" pitchFamily="18" charset="0"/>
              </a:rPr>
              <a:t>Logistic Regression</a:t>
            </a:r>
            <a:r>
              <a:rPr lang="en-IN" i="1" dirty="0">
                <a:ea typeface="Calibri" panose="020F0502020204030204" pitchFamily="34" charset="0"/>
                <a:cs typeface="Times New Roman" pitchFamily="18" charset="0"/>
              </a:rPr>
              <a:t> </a:t>
            </a:r>
            <a:r>
              <a:rPr lang="en-IN" dirty="0" smtClean="0">
                <a:ea typeface="Calibri" panose="020F0502020204030204" pitchFamily="34" charset="0"/>
                <a:cs typeface="Times New Roman" pitchFamily="18" charset="0"/>
              </a:rPr>
              <a:t>is </a:t>
            </a:r>
            <a:r>
              <a:rPr lang="en-IN" dirty="0">
                <a:ea typeface="Calibri" panose="020F0502020204030204" pitchFamily="34" charset="0"/>
                <a:cs typeface="Times New Roman" pitchFamily="18" charset="0"/>
              </a:rPr>
              <a:t>fastest algorithm compare to others.</a:t>
            </a:r>
          </a:p>
          <a:p>
            <a:pPr marL="0" indent="0" algn="just">
              <a:lnSpc>
                <a:spcPct val="120000"/>
              </a:lnSpc>
              <a:buNone/>
            </a:pP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 y="228600"/>
            <a:ext cx="7315200" cy="1200329"/>
          </a:xfrm>
          <a:prstGeom prst="rect">
            <a:avLst/>
          </a:prstGeom>
        </p:spPr>
        <p:txBody>
          <a:bodyPr wrap="square">
            <a:spAutoFit/>
          </a:bodyPr>
          <a:lstStyle/>
          <a:p>
            <a:r>
              <a:rPr lang="en-IN" sz="3600" dirty="0" smtClean="0">
                <a:latin typeface="Times New Roman" pitchFamily="18" charset="0"/>
                <a:cs typeface="Times New Roman" pitchFamily="18" charset="0"/>
              </a:rPr>
              <a:t>            </a:t>
            </a:r>
            <a:r>
              <a:rPr lang="en-IN" sz="3600" b="1" dirty="0" smtClean="0">
                <a:latin typeface="Times New Roman" pitchFamily="18" charset="0"/>
                <a:cs typeface="Times New Roman" pitchFamily="18" charset="0"/>
              </a:rPr>
              <a:t>Limitations and </a:t>
            </a:r>
            <a:r>
              <a:rPr lang="en-IN" sz="3600" b="1" dirty="0">
                <a:latin typeface="Times New Roman" pitchFamily="18" charset="0"/>
                <a:cs typeface="Times New Roman" pitchFamily="18" charset="0"/>
              </a:rPr>
              <a:t>Scope</a:t>
            </a:r>
            <a:r>
              <a:rPr lang="en-US" sz="3600" b="1" dirty="0">
                <a:latin typeface="Times New Roman" pitchFamily="18" charset="0"/>
                <a:cs typeface="Times New Roman" pitchFamily="18" charset="0"/>
              </a:rPr>
              <a:t/>
            </a:r>
            <a:br>
              <a:rPr lang="en-US" sz="3600" b="1" dirty="0">
                <a:latin typeface="Times New Roman" pitchFamily="18" charset="0"/>
                <a:cs typeface="Times New Roman" pitchFamily="18" charset="0"/>
              </a:rPr>
            </a:br>
            <a:endParaRPr lang="en-US" sz="3600" b="1" dirty="0">
              <a:latin typeface="Times New Roman" pitchFamily="18" charset="0"/>
              <a:cs typeface="Times New Roman" pitchFamily="18" charset="0"/>
            </a:endParaRPr>
          </a:p>
        </p:txBody>
      </p:sp>
      <p:sp>
        <p:nvSpPr>
          <p:cNvPr id="9" name="Content Placeholder 8"/>
          <p:cNvSpPr>
            <a:spLocks noGrp="1"/>
          </p:cNvSpPr>
          <p:nvPr>
            <p:ph idx="1"/>
          </p:nvPr>
        </p:nvSpPr>
        <p:spPr>
          <a:xfrm>
            <a:off x="457200" y="1066800"/>
            <a:ext cx="8382000" cy="5407152"/>
          </a:xfrm>
        </p:spPr>
        <p:txBody>
          <a:bodyPr>
            <a:normAutofit lnSpcReduction="10000"/>
          </a:bodyPr>
          <a:lstStyle/>
          <a:p>
            <a:r>
              <a:rPr lang="en-US" dirty="0"/>
              <a:t>The current project predicts the type or toxicity in the comment. We are planning to add the following features in the future: </a:t>
            </a:r>
          </a:p>
          <a:p>
            <a:pPr lvl="0"/>
            <a:r>
              <a:rPr lang="en-US" dirty="0" err="1"/>
              <a:t>Analyse</a:t>
            </a:r>
            <a:r>
              <a:rPr lang="en-US" dirty="0"/>
              <a:t> which age group is being toxic towards a particular group or brand. </a:t>
            </a:r>
          </a:p>
          <a:p>
            <a:pPr lvl="0"/>
            <a:r>
              <a:rPr lang="en-US" dirty="0"/>
              <a:t>Add feature to automatically sensitize words which are classified as toxic. </a:t>
            </a:r>
          </a:p>
          <a:p>
            <a:pPr lvl="0"/>
            <a:r>
              <a:rPr lang="en-US" dirty="0"/>
              <a:t>Automatically send alerts to the concerned authority if threats are classified as severe. </a:t>
            </a:r>
          </a:p>
          <a:p>
            <a:pPr lvl="0"/>
            <a:r>
              <a:rPr lang="en-US" dirty="0"/>
              <a:t>Build a feedback loop to further increase the efficiency of the model. </a:t>
            </a:r>
          </a:p>
          <a:p>
            <a:pPr lvl="0"/>
            <a:r>
              <a:rPr lang="en-US" dirty="0"/>
              <a:t>Handle mistakes and short forms of words to get better accuracy of the result. </a:t>
            </a:r>
          </a:p>
        </p:txBody>
      </p:sp>
    </p:spTree>
    <p:extLst>
      <p:ext uri="{BB962C8B-B14F-4D97-AF65-F5344CB8AC3E}">
        <p14:creationId xmlns:p14="http://schemas.microsoft.com/office/powerpoint/2010/main" val="4063211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2800" b="1" dirty="0">
                <a:cs typeface="Arial" panose="020B0604020202020204" pitchFamily="34" charset="0"/>
              </a:rPr>
              <a:t>PROBLEM STATEMENT </a:t>
            </a:r>
            <a:r>
              <a:rPr lang="en-US" b="1" dirty="0">
                <a:cs typeface="Arial" panose="020B0604020202020204" pitchFamily="34" charset="0"/>
              </a:rPr>
              <a:t/>
            </a:r>
            <a:br>
              <a:rPr lang="en-US" b="1" dirty="0">
                <a:cs typeface="Arial" panose="020B0604020202020204" pitchFamily="34" charset="0"/>
              </a:rPr>
            </a:br>
            <a:endParaRPr lang="en-US" dirty="0"/>
          </a:p>
        </p:txBody>
      </p:sp>
      <p:sp>
        <p:nvSpPr>
          <p:cNvPr id="3" name="Content Placeholder 2"/>
          <p:cNvSpPr>
            <a:spLocks noGrp="1"/>
          </p:cNvSpPr>
          <p:nvPr>
            <p:ph idx="1"/>
          </p:nvPr>
        </p:nvSpPr>
        <p:spPr>
          <a:xfrm>
            <a:off x="457200" y="1066800"/>
            <a:ext cx="7467600" cy="5407152"/>
          </a:xfrm>
        </p:spPr>
        <p:txBody>
          <a:bodyPr>
            <a:normAutofit/>
          </a:bodyPr>
          <a:lstStyle/>
          <a:p>
            <a:pPr>
              <a:lnSpc>
                <a:spcPct val="150000"/>
              </a:lnSpc>
            </a:pPr>
            <a:r>
              <a:rPr lang="en-US" sz="2000" dirty="0">
                <a:latin typeface="Times New Roman" pitchFamily="18" charset="0"/>
                <a:cs typeface="Times New Roman" pitchFamily="18"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pPr>
              <a:lnSpc>
                <a:spcPct val="150000"/>
              </a:lnSpc>
            </a:pPr>
            <a:r>
              <a:rPr lang="en-US" sz="2000" dirty="0">
                <a:latin typeface="Times New Roman" pitchFamily="18" charset="0"/>
                <a:cs typeface="Times New Roman" pitchFamily="18" charset="0"/>
              </a:rPr>
              <a:t>Our goal is to build a prototype of online hate and abuse comment classifier which can used to classify hate and offensive comments so that it can be controlled and restricted from spreading hatred and cyber bullying.</a:t>
            </a:r>
          </a:p>
          <a:p>
            <a:endParaRPr lang="en-US" dirty="0"/>
          </a:p>
        </p:txBody>
      </p:sp>
    </p:spTree>
    <p:extLst>
      <p:ext uri="{BB962C8B-B14F-4D97-AF65-F5344CB8AC3E}">
        <p14:creationId xmlns:p14="http://schemas.microsoft.com/office/powerpoint/2010/main" val="2160900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Times New Roman" pitchFamily="18" charset="0"/>
                <a:cs typeface="Times New Roman" pitchFamily="18" charset="0"/>
              </a:rPr>
              <a:t>                   </a:t>
            </a:r>
            <a:r>
              <a:rPr lang="en-IN" sz="3200" b="1" dirty="0" smtClean="0">
                <a:latin typeface="Times New Roman" pitchFamily="18" charset="0"/>
                <a:cs typeface="Times New Roman" pitchFamily="18" charset="0"/>
              </a:rPr>
              <a:t> </a:t>
            </a:r>
            <a:r>
              <a:rPr lang="en-IN" sz="3200" b="1" dirty="0" smtClean="0">
                <a:latin typeface="Times New Roman" pitchFamily="18" charset="0"/>
                <a:cs typeface="Times New Roman" pitchFamily="18" charset="0"/>
              </a:rPr>
              <a:t>Data </a:t>
            </a:r>
            <a:r>
              <a:rPr lang="en-IN" sz="3200" b="1" dirty="0">
                <a:latin typeface="Times New Roman" pitchFamily="18" charset="0"/>
                <a:cs typeface="Times New Roman" pitchFamily="18" charset="0"/>
              </a:rPr>
              <a:t>Sources</a:t>
            </a:r>
            <a:r>
              <a:rPr lang="en-US" sz="3200" dirty="0">
                <a:latin typeface="Times New Roman" pitchFamily="18" charset="0"/>
                <a:cs typeface="Times New Roman" pitchFamily="18" charset="0"/>
              </a:rPr>
              <a:t/>
            </a:r>
            <a:br>
              <a:rPr lang="en-US" sz="3200" dirty="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5334000"/>
          </a:xfrm>
        </p:spPr>
        <p:txBody>
          <a:bodyPr>
            <a:normAutofit fontScale="47500" lnSpcReduction="20000"/>
          </a:bodyPr>
          <a:lstStyle/>
          <a:p>
            <a:endParaRPr lang="en-US" sz="2000" dirty="0" smtClean="0"/>
          </a:p>
          <a:p>
            <a:endParaRPr lang="en-US" sz="2000" dirty="0" smtClean="0"/>
          </a:p>
          <a:p>
            <a:r>
              <a:rPr lang="en-US" sz="3600" dirty="0" smtClean="0">
                <a:latin typeface="Times New Roman" pitchFamily="18" charset="0"/>
                <a:cs typeface="Times New Roman" pitchFamily="18" charset="0"/>
              </a:rPr>
              <a:t>The </a:t>
            </a:r>
            <a:r>
              <a:rPr lang="en-US" sz="3600" dirty="0">
                <a:latin typeface="Times New Roman" pitchFamily="18" charset="0"/>
                <a:cs typeface="Times New Roman" pitchFamily="18" charset="0"/>
              </a:rPr>
              <a:t>data set contains the training set, which has approximately 1,59,000 samples and the test set which contains nearly 1,53,000 samples. All the data samples contain 8 fields which includes ‘Id’, ‘Comments’, ‘Malignant’, ‘Highly malignant’, ‘Rude’, ‘Threat’, ‘Abuse’ and ‘Loathe’. The label can be either 0 or 1, where 0 denotes a NO while 1 denotes a YES. There are various comments which have multiple labels. The first attribute is a unique ID associated with each comment.  </a:t>
            </a:r>
            <a:endParaRPr lang="en-US" sz="3600" dirty="0">
              <a:latin typeface="Times New Roman" pitchFamily="18" charset="0"/>
              <a:cs typeface="Times New Roman" pitchFamily="18" charset="0"/>
            </a:endParaRPr>
          </a:p>
          <a:p>
            <a:r>
              <a:rPr lang="en-US" sz="3600" dirty="0" smtClean="0">
                <a:latin typeface="Times New Roman" pitchFamily="18" charset="0"/>
                <a:cs typeface="Times New Roman" pitchFamily="18" charset="0"/>
              </a:rPr>
              <a:t>The </a:t>
            </a:r>
            <a:r>
              <a:rPr lang="en-US" sz="3600" b="1" dirty="0" smtClean="0">
                <a:latin typeface="Times New Roman" pitchFamily="18" charset="0"/>
                <a:cs typeface="Times New Roman" pitchFamily="18" charset="0"/>
              </a:rPr>
              <a:t>Train data </a:t>
            </a:r>
            <a:r>
              <a:rPr lang="en-US" sz="3600" b="1" dirty="0">
                <a:latin typeface="Times New Roman" pitchFamily="18" charset="0"/>
                <a:cs typeface="Times New Roman" pitchFamily="18" charset="0"/>
              </a:rPr>
              <a:t>set includes:-</a:t>
            </a:r>
            <a:r>
              <a:rPr lang="en-US" sz="3600" dirty="0">
                <a:latin typeface="Times New Roman" pitchFamily="18" charset="0"/>
                <a:cs typeface="Times New Roman" pitchFamily="18" charset="0"/>
              </a:rPr>
              <a:t>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Malignant</a:t>
            </a:r>
            <a:r>
              <a:rPr lang="en-US" sz="3600" dirty="0">
                <a:latin typeface="Times New Roman" pitchFamily="18" charset="0"/>
                <a:cs typeface="Times New Roman" pitchFamily="18" charset="0"/>
              </a:rPr>
              <a:t>: It is the Label column, which includes values 0 and 1, denoting if the comment is malignant or not. </a:t>
            </a:r>
            <a:r>
              <a:rPr lang="en-US" sz="3600" dirty="0" smtClean="0">
                <a:latin typeface="Times New Roman" pitchFamily="18" charset="0"/>
                <a:cs typeface="Times New Roman" pitchFamily="18" charset="0"/>
              </a:rPr>
              <a:t>–</a:t>
            </a:r>
          </a:p>
          <a:p>
            <a:r>
              <a:rPr lang="en-US" sz="3600" b="1" dirty="0" smtClean="0">
                <a:latin typeface="Times New Roman" pitchFamily="18" charset="0"/>
                <a:cs typeface="Times New Roman" pitchFamily="18" charset="0"/>
              </a:rPr>
              <a:t>Highly </a:t>
            </a:r>
            <a:r>
              <a:rPr lang="en-US" sz="3600" b="1" dirty="0">
                <a:latin typeface="Times New Roman" pitchFamily="18" charset="0"/>
                <a:cs typeface="Times New Roman" pitchFamily="18" charset="0"/>
              </a:rPr>
              <a:t>Malignant</a:t>
            </a:r>
            <a:r>
              <a:rPr lang="en-US" sz="3600" dirty="0">
                <a:latin typeface="Times New Roman" pitchFamily="18" charset="0"/>
                <a:cs typeface="Times New Roman" pitchFamily="18" charset="0"/>
              </a:rPr>
              <a:t>: It denotes comments that are highly malignant and hurtful. -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Rude</a:t>
            </a:r>
            <a:r>
              <a:rPr lang="en-US" sz="3600" dirty="0">
                <a:latin typeface="Times New Roman" pitchFamily="18" charset="0"/>
                <a:cs typeface="Times New Roman" pitchFamily="18" charset="0"/>
              </a:rPr>
              <a:t>: It denotes comments that are very rude and offensive.-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Threat</a:t>
            </a:r>
            <a:r>
              <a:rPr lang="en-US" sz="3600" dirty="0">
                <a:latin typeface="Times New Roman" pitchFamily="18" charset="0"/>
                <a:cs typeface="Times New Roman" pitchFamily="18" charset="0"/>
              </a:rPr>
              <a:t>: It contains indication of the comments that are giving any threat to someone. 	-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Abuse</a:t>
            </a:r>
            <a:r>
              <a:rPr lang="en-US" sz="3600" dirty="0">
                <a:latin typeface="Times New Roman" pitchFamily="18" charset="0"/>
                <a:cs typeface="Times New Roman" pitchFamily="18" charset="0"/>
              </a:rPr>
              <a:t>: It is for comments that are abusive in nature. -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Loathe</a:t>
            </a:r>
            <a:r>
              <a:rPr lang="en-US" sz="3600" dirty="0">
                <a:latin typeface="Times New Roman" pitchFamily="18" charset="0"/>
                <a:cs typeface="Times New Roman" pitchFamily="18" charset="0"/>
              </a:rPr>
              <a:t>: It describes the comments which are hateful and loathing in nature.  </a:t>
            </a:r>
            <a:endParaRPr lang="en-US" sz="3600" dirty="0" smtClean="0">
              <a:latin typeface="Times New Roman" pitchFamily="18" charset="0"/>
              <a:cs typeface="Times New Roman" pitchFamily="18" charset="0"/>
            </a:endParaRPr>
          </a:p>
          <a:p>
            <a:r>
              <a:rPr lang="en-US" sz="3600" b="1" dirty="0" err="1" smtClean="0">
                <a:latin typeface="Times New Roman" pitchFamily="18" charset="0"/>
                <a:cs typeface="Times New Roman" pitchFamily="18" charset="0"/>
              </a:rPr>
              <a:t>Testdata</a:t>
            </a:r>
            <a:r>
              <a:rPr lang="en-US" sz="3600" b="1" dirty="0" smtClean="0">
                <a:latin typeface="Times New Roman" pitchFamily="18" charset="0"/>
                <a:cs typeface="Times New Roman" pitchFamily="18" charset="0"/>
              </a:rPr>
              <a:t> set</a:t>
            </a:r>
            <a:r>
              <a:rPr lang="en-US" sz="3600" dirty="0">
                <a:latin typeface="Times New Roman" pitchFamily="18" charset="0"/>
                <a:cs typeface="Times New Roman" pitchFamily="18" charset="0"/>
              </a:rPr>
              <a:t>	</a:t>
            </a:r>
            <a:endParaRPr lang="en-US" sz="3600" dirty="0" smtClean="0">
              <a:latin typeface="Times New Roman" pitchFamily="18" charset="0"/>
              <a:cs typeface="Times New Roman" pitchFamily="18" charset="0"/>
            </a:endParaRPr>
          </a:p>
          <a:p>
            <a:r>
              <a:rPr lang="en-US" sz="3600" b="1" dirty="0" smtClean="0">
                <a:latin typeface="Times New Roman" pitchFamily="18" charset="0"/>
                <a:cs typeface="Times New Roman" pitchFamily="18" charset="0"/>
              </a:rPr>
              <a:t>ID</a:t>
            </a:r>
            <a:r>
              <a:rPr lang="en-US" sz="3600" dirty="0">
                <a:latin typeface="Times New Roman" pitchFamily="18" charset="0"/>
                <a:cs typeface="Times New Roman" pitchFamily="18" charset="0"/>
              </a:rPr>
              <a:t>: It includes unique Ids associated with each comment text given.  </a:t>
            </a:r>
            <a:endParaRPr lang="en-US" sz="3600" dirty="0" smtClean="0">
              <a:latin typeface="Times New Roman" pitchFamily="18" charset="0"/>
              <a:cs typeface="Times New Roman" pitchFamily="18" charset="0"/>
            </a:endParaRPr>
          </a:p>
          <a:p>
            <a:r>
              <a:rPr lang="en-US" sz="3600" dirty="0" smtClean="0">
                <a:latin typeface="Times New Roman" pitchFamily="18" charset="0"/>
                <a:cs typeface="Times New Roman" pitchFamily="18" charset="0"/>
              </a:rPr>
              <a:t> </a:t>
            </a:r>
            <a:r>
              <a:rPr lang="en-US" sz="3600" b="1" dirty="0">
                <a:latin typeface="Times New Roman" pitchFamily="18" charset="0"/>
                <a:cs typeface="Times New Roman" pitchFamily="18" charset="0"/>
              </a:rPr>
              <a:t>Comment text</a:t>
            </a:r>
            <a:r>
              <a:rPr lang="en-US" sz="3600" dirty="0">
                <a:latin typeface="Times New Roman" pitchFamily="18" charset="0"/>
                <a:cs typeface="Times New Roman" pitchFamily="18" charset="0"/>
              </a:rPr>
              <a:t>: This column contains the comments extracted from various social media platforms</a:t>
            </a:r>
            <a:r>
              <a:rPr lang="en-US" sz="3600" dirty="0">
                <a:latin typeface="Times New Roman" pitchFamily="18" charset="0"/>
                <a:cs typeface="Times New Roman" pitchFamily="18" charset="0"/>
              </a:rPr>
              <a:t>	</a:t>
            </a:r>
          </a:p>
        </p:txBody>
      </p:sp>
    </p:spTree>
    <p:extLst>
      <p:ext uri="{BB962C8B-B14F-4D97-AF65-F5344CB8AC3E}">
        <p14:creationId xmlns:p14="http://schemas.microsoft.com/office/powerpoint/2010/main" val="296381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                 DATA UPLOADING</a:t>
            </a:r>
            <a:endParaRPr lang="en-US" sz="3200" b="1" dirty="0">
              <a:latin typeface="Times New Roman" pitchFamily="18" charset="0"/>
              <a:cs typeface="Times New Roman" pitchFamily="18" charset="0"/>
            </a:endParaRPr>
          </a:p>
        </p:txBody>
      </p:sp>
      <p:pic>
        <p:nvPicPr>
          <p:cNvPr id="5" name="Picture 4"/>
          <p:cNvPicPr/>
          <p:nvPr/>
        </p:nvPicPr>
        <p:blipFill rotWithShape="1">
          <a:blip r:embed="rId2"/>
          <a:srcRect l="7143" t="32067" r="6293" b="5136"/>
          <a:stretch/>
        </p:blipFill>
        <p:spPr bwMode="auto">
          <a:xfrm>
            <a:off x="1545272" y="2194560"/>
            <a:ext cx="6053455" cy="390144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18367" t="31421" r="32993" b="6866"/>
          <a:stretch/>
        </p:blipFill>
        <p:spPr bwMode="auto">
          <a:xfrm>
            <a:off x="1495299" y="1935163"/>
            <a:ext cx="6153401" cy="4389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4384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F9916A-1F17-43B1-A879-3B5B0A4C4883}"/>
              </a:ext>
            </a:extLst>
          </p:cNvPr>
          <p:cNvSpPr>
            <a:spLocks noGrp="1"/>
          </p:cNvSpPr>
          <p:nvPr>
            <p:ph type="title"/>
          </p:nvPr>
        </p:nvSpPr>
        <p:spPr/>
        <p:txBody>
          <a:bodyPr>
            <a:normAutofit fontScale="90000"/>
          </a:bodyPr>
          <a:lstStyle/>
          <a:p>
            <a:r>
              <a:rPr lang="en-IN" sz="3600" b="1" dirty="0" smtClean="0">
                <a:effectLst/>
                <a:latin typeface="Times New Roman" pitchFamily="18" charset="0"/>
                <a:ea typeface="Calibri" panose="020F0502020204030204" pitchFamily="34" charset="0"/>
                <a:cs typeface="Times New Roman" pitchFamily="18" charset="0"/>
              </a:rPr>
              <a:t>      Data </a:t>
            </a:r>
            <a:r>
              <a:rPr lang="en-IN" sz="3600" b="1" dirty="0">
                <a:effectLst/>
                <a:latin typeface="Times New Roman" pitchFamily="18" charset="0"/>
                <a:ea typeface="Calibri" panose="020F0502020204030204" pitchFamily="34" charset="0"/>
                <a:cs typeface="Times New Roman" pitchFamily="18" charset="0"/>
              </a:rPr>
              <a:t>Pre-processing Done</a:t>
            </a:r>
            <a:r>
              <a:rPr lang="en-IN" sz="4400" dirty="0">
                <a:effectLst/>
                <a:latin typeface="Calibri" panose="020F0502020204030204" pitchFamily="34" charset="0"/>
                <a:ea typeface="Calibri" panose="020F0502020204030204" pitchFamily="34" charset="0"/>
                <a:cs typeface="Times New Roman" panose="02020603050405020304" pitchFamily="18" charset="0"/>
              </a:rPr>
              <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622AF287-9BFA-4269-B26C-BD770A160852}"/>
              </a:ext>
            </a:extLst>
          </p:cNvPr>
          <p:cNvSpPr>
            <a:spLocks noGrp="1"/>
          </p:cNvSpPr>
          <p:nvPr>
            <p:ph idx="1"/>
          </p:nvPr>
        </p:nvSpPr>
        <p:spPr>
          <a:xfrm>
            <a:off x="457200" y="990600"/>
            <a:ext cx="8229600" cy="5135563"/>
          </a:xfrm>
        </p:spPr>
        <p:txBody>
          <a:bodyPr>
            <a:normAutofit/>
          </a:bodyPr>
          <a:lstStyle/>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Convert the text to lowercase </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Remove the punctuations, digits and special characters </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Tokenize the text, filter out the adjectives used in the review and create a new column in data frame </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Remove the stop words</a:t>
            </a:r>
          </a:p>
          <a:p>
            <a:pPr lvl="0">
              <a:lnSpc>
                <a:spcPct val="200000"/>
              </a:lnSpc>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Stemming and Lemmatising</a:t>
            </a:r>
          </a:p>
          <a:p>
            <a:pPr lvl="0">
              <a:lnSpc>
                <a:spcPct val="200000"/>
              </a:lnSpc>
              <a:spcAft>
                <a:spcPts val="800"/>
              </a:spcAft>
              <a:buFont typeface="Wingdings" panose="05000000000000000000" pitchFamily="2" charset="2"/>
              <a:buChar char="§"/>
            </a:pPr>
            <a:r>
              <a:rPr lang="en-IN" sz="2000" dirty="0">
                <a:ea typeface="Bahnschrift SemiLight" panose="020B0502040204020203" pitchFamily="34" charset="0"/>
                <a:cs typeface="Mangal" panose="02040503050203030202" pitchFamily="18" charset="0"/>
              </a:rPr>
              <a:t>Applying Text </a:t>
            </a:r>
            <a:r>
              <a:rPr lang="en-IN" sz="2000" dirty="0" err="1">
                <a:ea typeface="Bahnschrift SemiLight" panose="020B0502040204020203" pitchFamily="34" charset="0"/>
                <a:cs typeface="Mangal" panose="02040503050203030202" pitchFamily="18" charset="0"/>
              </a:rPr>
              <a:t>Vectorization</a:t>
            </a:r>
            <a:r>
              <a:rPr lang="en-IN" sz="2000" dirty="0">
                <a:ea typeface="Bahnschrift SemiLight" panose="020B0502040204020203" pitchFamily="34" charset="0"/>
                <a:cs typeface="Mangal" panose="02040503050203030202" pitchFamily="18" charset="0"/>
              </a:rPr>
              <a:t> to convert text into numeric</a:t>
            </a:r>
          </a:p>
          <a:p>
            <a:pPr marL="0" indent="0">
              <a:buNone/>
            </a:pPr>
            <a:endParaRPr lang="en-IN" dirty="0"/>
          </a:p>
        </p:txBody>
      </p:sp>
    </p:spTree>
    <p:extLst>
      <p:ext uri="{BB962C8B-B14F-4D97-AF65-F5344CB8AC3E}">
        <p14:creationId xmlns:p14="http://schemas.microsoft.com/office/powerpoint/2010/main" val="164325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smtClean="0">
                <a:latin typeface="Times New Roman" pitchFamily="18" charset="0"/>
                <a:cs typeface="Times New Roman" pitchFamily="18" charset="0"/>
              </a:rPr>
              <a:t>                     MODELS </a:t>
            </a:r>
            <a:r>
              <a:rPr lang="en-US" sz="3200" b="1" dirty="0">
                <a:latin typeface="Times New Roman" pitchFamily="18" charset="0"/>
                <a:cs typeface="Times New Roman" pitchFamily="18" charset="0"/>
              </a:rPr>
              <a:t>USED</a:t>
            </a:r>
            <a:br>
              <a:rPr lang="en-US" sz="3200" b="1" dirty="0">
                <a:latin typeface="Times New Roman" pitchFamily="18" charset="0"/>
                <a:cs typeface="Times New Roman" pitchFamily="18" charset="0"/>
              </a:rPr>
            </a:br>
            <a:endParaRPr lang="en-US" sz="3200" b="1" dirty="0">
              <a:latin typeface="Times New Roman" pitchFamily="18" charset="0"/>
              <a:cs typeface="Times New Roman" pitchFamily="18" charset="0"/>
            </a:endParaRPr>
          </a:p>
        </p:txBody>
      </p:sp>
      <p:sp>
        <p:nvSpPr>
          <p:cNvPr id="5" name="Content Placeholder 4"/>
          <p:cNvSpPr>
            <a:spLocks noGrp="1"/>
          </p:cNvSpPr>
          <p:nvPr>
            <p:ph idx="1"/>
          </p:nvPr>
        </p:nvSpPr>
        <p:spPr>
          <a:xfrm>
            <a:off x="457200" y="1066800"/>
            <a:ext cx="7467600" cy="5407152"/>
          </a:xfrm>
        </p:spPr>
        <p:txBody>
          <a:bodyPr>
            <a:normAutofit/>
          </a:bodyPr>
          <a:lstStyle/>
          <a:p>
            <a:pPr marL="400050" indent="-285750">
              <a:lnSpc>
                <a:spcPct val="107000"/>
              </a:lnSpc>
              <a:spcAft>
                <a:spcPts val="800"/>
              </a:spcAft>
            </a:pPr>
            <a:endParaRPr lang="en-IN" sz="2000" b="1"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pPr>
            <a:r>
              <a:rPr lang="en-IN" sz="2400" b="1" dirty="0" smtClean="0">
                <a:effectLst/>
                <a:latin typeface="Times New Roman" pitchFamily="18" charset="0"/>
                <a:ea typeface="Calibri" panose="020F0502020204030204" pitchFamily="34" charset="0"/>
                <a:cs typeface="Times New Roman" pitchFamily="18" charset="0"/>
              </a:rPr>
              <a:t>Regression  Model with following algorithms</a:t>
            </a:r>
          </a:p>
          <a:p>
            <a:pPr marL="400050" indent="-285750">
              <a:lnSpc>
                <a:spcPct val="107000"/>
              </a:lnSpc>
              <a:spcAft>
                <a:spcPts val="800"/>
              </a:spcAft>
              <a:buFont typeface="Wingdings" pitchFamily="2" charset="2"/>
              <a:buChar char="q"/>
            </a:pPr>
            <a:r>
              <a:rPr lang="en-US" sz="2400" dirty="0" smtClean="0">
                <a:effectLst/>
                <a:latin typeface="Times New Roman" pitchFamily="18" charset="0"/>
                <a:ea typeface="Calibri" panose="020F0502020204030204" pitchFamily="34" charset="0"/>
                <a:cs typeface="Times New Roman" pitchFamily="18" charset="0"/>
              </a:rPr>
              <a:t>Linear Regression</a:t>
            </a:r>
          </a:p>
          <a:p>
            <a:pPr marL="400050" indent="-285750">
              <a:lnSpc>
                <a:spcPct val="107000"/>
              </a:lnSpc>
              <a:spcAft>
                <a:spcPts val="800"/>
              </a:spcAft>
              <a:buFont typeface="Wingdings" pitchFamily="2" charset="2"/>
              <a:buChar char="q"/>
            </a:pPr>
            <a:r>
              <a:rPr lang="en-US" sz="2400" dirty="0" smtClean="0">
                <a:effectLst/>
                <a:latin typeface="Times New Roman" pitchFamily="18" charset="0"/>
                <a:ea typeface="Calibri" panose="020F0502020204030204" pitchFamily="34" charset="0"/>
                <a:cs typeface="Times New Roman" pitchFamily="18" charset="0"/>
              </a:rPr>
              <a:t>Decision Tree Regression</a:t>
            </a:r>
          </a:p>
          <a:p>
            <a:pPr marL="400050" indent="-285750">
              <a:lnSpc>
                <a:spcPct val="107000"/>
              </a:lnSpc>
              <a:spcAft>
                <a:spcPts val="800"/>
              </a:spcAft>
              <a:buFont typeface="Wingdings" pitchFamily="2" charset="2"/>
              <a:buChar char="q"/>
            </a:pPr>
            <a:r>
              <a:rPr lang="en-US" sz="2400" dirty="0" smtClean="0">
                <a:latin typeface="Times New Roman" pitchFamily="18" charset="0"/>
                <a:ea typeface="Calibri" panose="020F0502020204030204" pitchFamily="34" charset="0"/>
                <a:cs typeface="Times New Roman" pitchFamily="18" charset="0"/>
              </a:rPr>
              <a:t>SVR</a:t>
            </a:r>
            <a:endParaRPr lang="en-IN" sz="2400" dirty="0" smtClean="0">
              <a:effectLst/>
              <a:latin typeface="Times New Roman" pitchFamily="18" charset="0"/>
              <a:ea typeface="Calibri" panose="020F0502020204030204" pitchFamily="34" charset="0"/>
              <a:cs typeface="Times New Roman" pitchFamily="18" charset="0"/>
            </a:endParaRPr>
          </a:p>
          <a:p>
            <a:pPr marL="400050" indent="-285750">
              <a:lnSpc>
                <a:spcPct val="107000"/>
              </a:lnSpc>
              <a:spcAft>
                <a:spcPts val="800"/>
              </a:spcAft>
            </a:pPr>
            <a:r>
              <a:rPr lang="en-IN" sz="2400" b="1" dirty="0" smtClean="0">
                <a:effectLst/>
                <a:latin typeface="Times New Roman" pitchFamily="18" charset="0"/>
                <a:ea typeface="Calibri" panose="020F0502020204030204" pitchFamily="34" charset="0"/>
                <a:cs typeface="Times New Roman" pitchFamily="18" charset="0"/>
              </a:rPr>
              <a:t>Evaluation metrics </a:t>
            </a:r>
          </a:p>
          <a:p>
            <a:pPr>
              <a:buFont typeface="Wingdings" pitchFamily="2" charset="2"/>
              <a:buChar char="q"/>
            </a:pPr>
            <a:endParaRPr lang="en-US" sz="2400" dirty="0" smtClean="0">
              <a:latin typeface="Times New Roman" pitchFamily="18" charset="0"/>
              <a:cs typeface="Times New Roman" pitchFamily="18" charset="0"/>
            </a:endParaRPr>
          </a:p>
          <a:p>
            <a:pPr>
              <a:buFont typeface="Wingdings" pitchFamily="2" charset="2"/>
              <a:buChar char="q"/>
            </a:pPr>
            <a:r>
              <a:rPr lang="en-US" sz="2400" dirty="0" smtClean="0">
                <a:latin typeface="Times New Roman" pitchFamily="18" charset="0"/>
                <a:cs typeface="Times New Roman" pitchFamily="18" charset="0"/>
              </a:rPr>
              <a:t>Accuracy Score</a:t>
            </a:r>
          </a:p>
          <a:p>
            <a:pPr>
              <a:buFont typeface="Wingdings" pitchFamily="2" charset="2"/>
              <a:buChar char="q"/>
            </a:pPr>
            <a:r>
              <a:rPr lang="en-US" sz="2400" dirty="0" smtClean="0">
                <a:latin typeface="Times New Roman" pitchFamily="18" charset="0"/>
                <a:cs typeface="Times New Roman" pitchFamily="18" charset="0"/>
              </a:rPr>
              <a:t>classification Report</a:t>
            </a:r>
          </a:p>
          <a:p>
            <a:pPr>
              <a:buFont typeface="Wingdings" pitchFamily="2" charset="2"/>
              <a:buChar char="q"/>
            </a:pPr>
            <a:r>
              <a:rPr lang="en-US" sz="2400" dirty="0" smtClean="0">
                <a:latin typeface="Times New Roman" pitchFamily="18" charset="0"/>
                <a:cs typeface="Times New Roman" pitchFamily="18" charset="0"/>
              </a:rPr>
              <a:t>Confusion matrix</a:t>
            </a:r>
            <a:endParaRPr lang="en-US" sz="240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744</TotalTime>
  <Words>987</Words>
  <Application>Microsoft Office PowerPoint</Application>
  <PresentationFormat>On-screen Show (4:3)</PresentationFormat>
  <Paragraphs>109</Paragraphs>
  <Slides>35</Slides>
  <Notes>4</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Flow</vt:lpstr>
      <vt:lpstr> </vt:lpstr>
      <vt:lpstr>                 INTRODUCTION  </vt:lpstr>
      <vt:lpstr>PowerPoint Presentation</vt:lpstr>
      <vt:lpstr>PROBLEM STATEMENT  </vt:lpstr>
      <vt:lpstr>                    Data Sources </vt:lpstr>
      <vt:lpstr>                 DATA UPLOADING</vt:lpstr>
      <vt:lpstr>PowerPoint Presentation</vt:lpstr>
      <vt:lpstr>      Data Pre-processing Done </vt:lpstr>
      <vt:lpstr>                     MODELS USED </vt:lpstr>
      <vt:lpstr>            Testing of Identified Approaches (Algorithms) </vt:lpstr>
      <vt:lpstr>Word Cloud for getting word sense</vt:lpstr>
      <vt:lpstr>Word Cloud for WORDS TAGGED AS MALIGNANT</vt:lpstr>
      <vt:lpstr>Word Cloud for WORDS TAGGED AS HIGHLY MALIGNANT</vt:lpstr>
      <vt:lpstr>Word Cloud for WORDS TAGGED AS RUDE</vt:lpstr>
      <vt:lpstr> Word Cloud for WORDS TAGGED AS THREAT</vt:lpstr>
      <vt:lpstr>Word Cloud for WORDS TAGGED AS ABUSE</vt:lpstr>
      <vt:lpstr> Word Cloud for WORDS TAGGED AS LOATHE</vt:lpstr>
      <vt:lpstr> Machine Learning MODELS USED </vt:lpstr>
      <vt:lpstr>       Machine Learning Evaluation Matrix </vt:lpstr>
      <vt:lpstr>          Run and Evaluate selected models                         1.Linear Regression </vt:lpstr>
      <vt:lpstr>PowerPoint Presentation</vt:lpstr>
      <vt:lpstr>2. Decision Tree Regression</vt:lpstr>
      <vt:lpstr>                      3.SVR</vt:lpstr>
      <vt:lpstr>PowerPoint Presentation</vt:lpstr>
      <vt:lpstr>             Hyper parameter tuning 1.Logistic Regression</vt:lpstr>
      <vt:lpstr>PowerPoint Presentation</vt:lpstr>
      <vt:lpstr>AUC-ROC curve</vt:lpstr>
      <vt:lpstr>PowerPoint Presentation</vt:lpstr>
      <vt:lpstr>Visualizations</vt:lpstr>
      <vt:lpstr>PowerPoint Presentation</vt:lpstr>
      <vt:lpstr>PowerPoint Presentation</vt:lpstr>
      <vt:lpstr>PowerPoint Presentation</vt:lpstr>
      <vt:lpstr>Correlation</vt:lpstr>
      <vt:lpstr>                   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Micro-Credit Defaulter Project</dc:title>
  <dc:creator>Ramesh</dc:creator>
  <cp:lastModifiedBy>Hi</cp:lastModifiedBy>
  <cp:revision>57</cp:revision>
  <dcterms:created xsi:type="dcterms:W3CDTF">2021-05-22T13:42:32Z</dcterms:created>
  <dcterms:modified xsi:type="dcterms:W3CDTF">2022-09-11T09:09:42Z</dcterms:modified>
</cp:coreProperties>
</file>